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89" r:id="rId7"/>
    <p:sldId id="286" r:id="rId8"/>
    <p:sldId id="300" r:id="rId9"/>
    <p:sldId id="260" r:id="rId10"/>
    <p:sldId id="291" r:id="rId11"/>
    <p:sldId id="324" r:id="rId12"/>
    <p:sldId id="296" r:id="rId13"/>
    <p:sldId id="297" r:id="rId14"/>
    <p:sldId id="298" r:id="rId15"/>
    <p:sldId id="346" r:id="rId16"/>
    <p:sldId id="293" r:id="rId17"/>
    <p:sldId id="292" r:id="rId18"/>
    <p:sldId id="299" r:id="rId19"/>
    <p:sldId id="314" r:id="rId20"/>
    <p:sldId id="315" r:id="rId21"/>
    <p:sldId id="316" r:id="rId22"/>
    <p:sldId id="317" r:id="rId23"/>
    <p:sldId id="319" r:id="rId24"/>
    <p:sldId id="320" r:id="rId25"/>
    <p:sldId id="321" r:id="rId26"/>
    <p:sldId id="262" r:id="rId27"/>
    <p:sldId id="295" r:id="rId28"/>
    <p:sldId id="257" r:id="rId29"/>
    <p:sldId id="288"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7A00"/>
    <a:srgbClr val="ED9A22"/>
    <a:srgbClr val="F1B1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2"/>
    <p:restoredTop sz="94660"/>
  </p:normalViewPr>
  <p:slideViewPr>
    <p:cSldViewPr snapToGrid="0">
      <p:cViewPr varScale="1">
        <p:scale>
          <a:sx n="106" d="100"/>
          <a:sy n="106" d="100"/>
        </p:scale>
        <p:origin x="200" y="6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8B6853-666D-4EAA-A88D-D01A86F9F13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862573-BC5B-4D3D-81D1-DEEABDF96F0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19</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24</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3</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en-US" altLang="zh-CN"/>
              <a:t>8</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showMasterSp="0">
  <p:cSld name="kakappt.com_bq">
    <p:bg>
      <p:bgPr>
        <a:blipFill>
          <a:blip r:embed="rId2"/>
          <a:stretch>
            <a:fillRect/>
          </a:stretch>
        </a:blipFill>
        <a:effectLst/>
      </p:bgPr>
    </p:bg>
    <p:spTree>
      <p:nvGrpSpPr>
        <p:cNvPr id="1" name=""/>
        <p:cNvGrpSpPr/>
        <p:nvPr/>
      </p:nvGrpSpPr>
      <p:grpSpPr>
        <a:xfrm>
          <a:off x="0" y="0"/>
          <a:ext cx="0" cy="0"/>
          <a:chOff x="0" y="0"/>
          <a:chExt cx="0" cy="0"/>
        </a:xfrm>
      </p:grpSpPr>
      <p:sp>
        <p:nvSpPr>
          <p:cNvPr id="2" name="标题 1" hidden="1"/>
          <p:cNvSpPr>
            <a:spLocks noGrp="1"/>
          </p:cNvSpPr>
          <p:nvPr>
            <p:ph type="title"/>
          </p:nvPr>
        </p:nvSpPr>
        <p:spPr/>
        <p:txBody>
          <a:bodyPr/>
          <a:lstStyle/>
          <a:p>
            <a:r>
              <a:rPr lang="zh-CN" altLang="en-US"/>
              <a:t>单击此处编辑母版标题样式</a:t>
            </a:r>
            <a:endParaRPr lang="zh-CN" altLang="en-US"/>
          </a:p>
        </p:txBody>
      </p:sp>
      <p:sp>
        <p:nvSpPr>
          <p:cNvPr id="3" name="日期占位符 2" hidden="1"/>
          <p:cNvSpPr>
            <a:spLocks noGrp="1"/>
          </p:cNvSpPr>
          <p:nvPr>
            <p:ph type="dt" sz="half" idx="10"/>
          </p:nvPr>
        </p:nvSpPr>
        <p:spPr/>
        <p:txBody>
          <a:bodyPr/>
          <a:lstStyle/>
          <a:p>
            <a:r>
              <a:rPr lang="en-US" altLang="zh-CN"/>
              <a:t>202X/12/14</a:t>
            </a:r>
            <a:endParaRPr lang="zh-CN" altLang="en-US"/>
          </a:p>
        </p:txBody>
      </p:sp>
      <p:sp>
        <p:nvSpPr>
          <p:cNvPr id="4" name="页脚占位符 3" hidden="1"/>
          <p:cNvSpPr>
            <a:spLocks noGrp="1"/>
          </p:cNvSpPr>
          <p:nvPr>
            <p:ph type="ftr" sz="quarter" idx="11"/>
          </p:nvPr>
        </p:nvSpPr>
        <p:spPr/>
        <p:txBody>
          <a:bodyPr/>
          <a:lstStyle/>
          <a:p>
            <a:endParaRPr lang="zh-CN" altLang="en-US"/>
          </a:p>
        </p:txBody>
      </p:sp>
      <p:sp>
        <p:nvSpPr>
          <p:cNvPr id="5" name="灯片编号占位符 4" hidden="1"/>
          <p:cNvSpPr>
            <a:spLocks noGrp="1"/>
          </p:cNvSpPr>
          <p:nvPr>
            <p:ph type="sldNum" sz="quarter" idx="12"/>
          </p:nvPr>
        </p:nvSpPr>
        <p:spPr/>
        <p:txBody>
          <a:bodyPr/>
          <a:lstStyle/>
          <a:p>
            <a:r>
              <a:rPr lang="en-US" altLang="zh-CN"/>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9" name="矩形 8"/>
          <p:cNvSpPr/>
          <p:nvPr userDrawn="1"/>
        </p:nvSpPr>
        <p:spPr>
          <a:xfrm>
            <a:off x="0" y="0"/>
            <a:ext cx="12192000" cy="6858000"/>
          </a:xfrm>
          <a:prstGeom prst="rect">
            <a:avLst/>
          </a:prstGeom>
          <a:blipFill dpi="0" rotWithShape="1">
            <a:blip r:embed="rId2">
              <a:alphaModFix amt="1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userDrawn="1"/>
        </p:nvSpPr>
        <p:spPr>
          <a:xfrm rot="5400000">
            <a:off x="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a:stretch>
            <a:fillRect/>
          </a:stretch>
        </p:blipFill>
        <p:spPr>
          <a:xfrm>
            <a:off x="10506827" y="0"/>
            <a:ext cx="1227973" cy="901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E9E7AC7-2E51-45D4-B658-B5ED21578E2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23CD03A-FFE2-48D9-B9C1-719C001E507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0"/>
            <a:r>
              <a:rPr lang="zh-CN" altLang="en-US"/>
              <a:t>第二级</a:t>
            </a:r>
            <a:endParaRPr lang="zh-CN" altLang="en-US"/>
          </a:p>
          <a:p>
            <a:pPr lvl="0"/>
            <a:r>
              <a:rPr lang="zh-CN" altLang="en-US"/>
              <a:t>第三级</a:t>
            </a:r>
            <a:endParaRPr lang="zh-CN" altLang="en-US"/>
          </a:p>
          <a:p>
            <a:pPr lvl="0"/>
            <a:r>
              <a:rPr lang="zh-CN" altLang="en-US"/>
              <a:t>第四级</a:t>
            </a:r>
            <a:endParaRPr lang="zh-CN" altLang="en-US"/>
          </a:p>
          <a:p>
            <a:pPr lvl="0"/>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202X/12/14</a:t>
            </a:r>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openxmlformats.org/officeDocument/2006/relationships/image" Target="../media/image5.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8.xml"/><Relationship Id="rId2" Type="http://schemas.openxmlformats.org/officeDocument/2006/relationships/tags" Target="../tags/tag1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8.xml"/><Relationship Id="rId2" Type="http://schemas.openxmlformats.org/officeDocument/2006/relationships/tags" Target="../tags/tag13.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8.xml"/><Relationship Id="rId2" Type="http://schemas.openxmlformats.org/officeDocument/2006/relationships/tags" Target="../tags/tag1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8.xml"/><Relationship Id="rId2" Type="http://schemas.openxmlformats.org/officeDocument/2006/relationships/tags" Target="../tags/tag15.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8.xml"/><Relationship Id="rId3" Type="http://schemas.openxmlformats.org/officeDocument/2006/relationships/tags" Target="../tags/tag16.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8.xml"/><Relationship Id="rId3" Type="http://schemas.openxmlformats.org/officeDocument/2006/relationships/tags" Target="../tags/tag17.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8.xml"/><Relationship Id="rId2" Type="http://schemas.openxmlformats.org/officeDocument/2006/relationships/tags" Target="../tags/tag18.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8.xml"/><Relationship Id="rId2" Type="http://schemas.openxmlformats.org/officeDocument/2006/relationships/tags" Target="../tags/tag19.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8.xml"/><Relationship Id="rId2" Type="http://schemas.openxmlformats.org/officeDocument/2006/relationships/tags" Target="../tags/tag20.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8.xml"/><Relationship Id="rId2" Type="http://schemas.openxmlformats.org/officeDocument/2006/relationships/tags" Target="../tags/tag2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8.xml"/><Relationship Id="rId2" Type="http://schemas.openxmlformats.org/officeDocument/2006/relationships/tags" Target="../tags/tag2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8.xml"/><Relationship Id="rId2" Type="http://schemas.openxmlformats.org/officeDocument/2006/relationships/tags" Target="../tags/tag23.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8.xml"/><Relationship Id="rId2" Type="http://schemas.openxmlformats.org/officeDocument/2006/relationships/tags" Target="../tags/tag24.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8.xml"/><Relationship Id="rId2" Type="http://schemas.openxmlformats.org/officeDocument/2006/relationships/tags" Target="../tags/tag25.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xml"/><Relationship Id="rId1" Type="http://schemas.openxmlformats.org/officeDocument/2006/relationships/tags" Target="../tags/tag2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tags" Target="../tags/tag2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8.xml"/><Relationship Id="rId2" Type="http://schemas.openxmlformats.org/officeDocument/2006/relationships/tags" Target="../tags/tag8.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8.xml"/><Relationship Id="rId2" Type="http://schemas.openxmlformats.org/officeDocument/2006/relationships/tags" Target="../tags/tag11.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40590" t="30417"/>
          <a:stretch>
            <a:fillRect/>
          </a:stretch>
        </p:blipFill>
        <p:spPr>
          <a:xfrm>
            <a:off x="-1" y="-1"/>
            <a:ext cx="4838701" cy="5999640"/>
          </a:xfrm>
          <a:prstGeom prst="rect">
            <a:avLst/>
          </a:prstGeom>
        </p:spPr>
      </p:pic>
      <p:sp>
        <p:nvSpPr>
          <p:cNvPr id="11" name="文本框 10"/>
          <p:cNvSpPr txBox="1"/>
          <p:nvPr/>
        </p:nvSpPr>
        <p:spPr>
          <a:xfrm>
            <a:off x="4935220" y="1889760"/>
            <a:ext cx="7106285" cy="1568450"/>
          </a:xfrm>
          <a:prstGeom prst="rect">
            <a:avLst/>
          </a:prstGeom>
          <a:noFill/>
        </p:spPr>
        <p:txBody>
          <a:bodyPr wrap="square" rtlCol="0">
            <a:spAutoFit/>
          </a:bodyPr>
          <a:lstStyle/>
          <a:p>
            <a:pPr algn="l"/>
            <a:r>
              <a:rPr lang="en-US" sz="4800" b="1" dirty="0">
                <a:gradFill flip="none" rotWithShape="1">
                  <a:gsLst>
                    <a:gs pos="0">
                      <a:srgbClr val="F1B153"/>
                    </a:gs>
                    <a:gs pos="53900">
                      <a:srgbClr val="ED9A22"/>
                    </a:gs>
                    <a:gs pos="100000">
                      <a:srgbClr val="E77A00"/>
                    </a:gs>
                  </a:gsLst>
                  <a:lin ang="0" scaled="1"/>
                  <a:tileRect/>
                </a:gradFill>
                <a:latin typeface="Arial Unicode MS" panose="020B0604020202020204" charset="-122"/>
                <a:ea typeface="Arial Unicode MS" panose="020B0604020202020204" charset="-122"/>
              </a:rPr>
              <a:t>USA REAL ESTATE </a:t>
            </a:r>
            <a:endParaRPr lang="en-US" sz="4800" b="1" dirty="0">
              <a:gradFill flip="none" rotWithShape="1">
                <a:gsLst>
                  <a:gs pos="0">
                    <a:srgbClr val="F1B153"/>
                  </a:gs>
                  <a:gs pos="53900">
                    <a:srgbClr val="ED9A22"/>
                  </a:gs>
                  <a:gs pos="100000">
                    <a:srgbClr val="E77A00"/>
                  </a:gs>
                </a:gsLst>
                <a:lin ang="0" scaled="1"/>
                <a:tileRect/>
              </a:gradFill>
              <a:latin typeface="Arial Unicode MS" panose="020B0604020202020204" charset="-122"/>
              <a:ea typeface="Arial Unicode MS" panose="020B0604020202020204" charset="-122"/>
            </a:endParaRPr>
          </a:p>
          <a:p>
            <a:pPr algn="l"/>
            <a:r>
              <a:rPr lang="en-US" sz="4800" b="1" dirty="0">
                <a:gradFill flip="none" rotWithShape="1">
                  <a:gsLst>
                    <a:gs pos="0">
                      <a:srgbClr val="F1B153"/>
                    </a:gs>
                    <a:gs pos="53900">
                      <a:srgbClr val="ED9A22"/>
                    </a:gs>
                    <a:gs pos="100000">
                      <a:srgbClr val="E77A00"/>
                    </a:gs>
                  </a:gsLst>
                  <a:lin ang="0" scaled="1"/>
                  <a:tileRect/>
                </a:gradFill>
                <a:latin typeface="Arial Unicode MS" panose="020B0604020202020204" charset="-122"/>
                <a:ea typeface="Arial Unicode MS" panose="020B0604020202020204" charset="-122"/>
              </a:rPr>
              <a:t>               Data Analysis  </a:t>
            </a:r>
            <a:endParaRPr lang="en-US" sz="4800" b="1" dirty="0">
              <a:gradFill flip="none" rotWithShape="1">
                <a:gsLst>
                  <a:gs pos="0">
                    <a:srgbClr val="F1B153"/>
                  </a:gs>
                  <a:gs pos="53900">
                    <a:srgbClr val="ED9A22"/>
                  </a:gs>
                  <a:gs pos="100000">
                    <a:srgbClr val="E77A00"/>
                  </a:gs>
                </a:gsLst>
                <a:lin ang="0" scaled="1"/>
                <a:tileRect/>
              </a:gradFill>
              <a:latin typeface="Arial Unicode MS" panose="020B0604020202020204" charset="-122"/>
              <a:ea typeface="Arial Unicode MS" panose="020B0604020202020204" charset="-122"/>
            </a:endParaRPr>
          </a:p>
        </p:txBody>
      </p:sp>
      <p:pic>
        <p:nvPicPr>
          <p:cNvPr id="2" name="爱的纪念 souvenirs d'enfance">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11531600" y="-1206500"/>
            <a:ext cx="609600" cy="609600"/>
          </a:xfrm>
          <a:prstGeom prst="rect">
            <a:avLst/>
          </a:prstGeom>
        </p:spPr>
      </p:pic>
      <p:sp>
        <p:nvSpPr>
          <p:cNvPr id="3" name="文本框 2"/>
          <p:cNvSpPr txBox="1"/>
          <p:nvPr/>
        </p:nvSpPr>
        <p:spPr>
          <a:xfrm>
            <a:off x="9355989" y="4871872"/>
            <a:ext cx="2252541" cy="369332"/>
          </a:xfrm>
          <a:prstGeom prst="rect">
            <a:avLst/>
          </a:prstGeom>
          <a:noFill/>
        </p:spPr>
        <p:txBody>
          <a:bodyPr wrap="none" rtlCol="0">
            <a:spAutoFit/>
          </a:bodyPr>
          <a:lstStyle/>
          <a:p>
            <a:pPr algn="r"/>
            <a:r>
              <a:rPr lang="en-US" altLang="zh-CN" dirty="0"/>
              <a:t>Team 6</a:t>
            </a:r>
            <a:r>
              <a:rPr lang="zh-CN" altLang="en-US" dirty="0"/>
              <a:t>   </a:t>
            </a:r>
            <a:r>
              <a:rPr lang="en-US" dirty="0"/>
              <a:t>2022/12/26</a:t>
            </a:r>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9" repeatCount="indefinite" fill="hold" display="0">
                  <p:stCondLst>
                    <p:cond delay="indefinite"/>
                  </p:stCondLst>
                  <p:endCondLst>
                    <p:cond evt="onStopAudio" delay="0">
                      <p:tgtEl>
                        <p:sldTgt/>
                      </p:tgtEl>
                    </p:cond>
                  </p:endCondLst>
                </p:cTn>
                <p:tgtEl>
                  <p:spTgt spid="2"/>
                </p:tgtEl>
              </p:cMediaNode>
            </p:audio>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718814" cy="52322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House size vs. Price</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9" name="Picture 8" descr="Chart, line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09800" y="1085289"/>
            <a:ext cx="7772400" cy="4687422"/>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718814" cy="52322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Bath vs. Price</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4" name="Picture 3" descr="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75904" y="1121667"/>
            <a:ext cx="9240191" cy="461466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718814" cy="52322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Acre Lot vs. Price</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4" name="Picture 3" descr="Chart, line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6759" y="1088804"/>
            <a:ext cx="8518482" cy="4765896"/>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718814"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QQ norm (price)</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2" name="Picture 1" descr="Screen Shot 2022-10-26 at 3.42.18 PM"/>
          <p:cNvPicPr>
            <a:picLocks noChangeAspect="1"/>
          </p:cNvPicPr>
          <p:nvPr/>
        </p:nvPicPr>
        <p:blipFill>
          <a:blip r:embed="rId1"/>
          <a:stretch>
            <a:fillRect/>
          </a:stretch>
        </p:blipFill>
        <p:spPr>
          <a:xfrm>
            <a:off x="1366520" y="1066800"/>
            <a:ext cx="8865235" cy="54610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Correlation Analysis</a:t>
            </a:r>
            <a:endParaRPr lang="en-US" altLang="zh-CN" sz="2800"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4" name="Picture 3" descr="Calendar&#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96000" y="1458395"/>
            <a:ext cx="5200532" cy="3941210"/>
          </a:xfrm>
          <a:prstGeom prst="rect">
            <a:avLst/>
          </a:prstGeom>
        </p:spPr>
      </p:pic>
      <p:pic>
        <p:nvPicPr>
          <p:cNvPr id="6" name="Picture 5" descr="A picture containing square&#10;&#10;Description automatically generat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650" y="1458395"/>
            <a:ext cx="4926513" cy="394121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Barplot Evaluations</a:t>
            </a:r>
            <a:endParaRPr lang="en-US" altLang="zh-CN" sz="2800"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4" name="Picture 3" descr="Chart, box and whisker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51000" y="1273175"/>
            <a:ext cx="8676640" cy="5344160"/>
          </a:xfrm>
          <a:prstGeom prst="rect">
            <a:avLst/>
          </a:prstGeom>
        </p:spPr>
      </p:pic>
      <p:pic>
        <p:nvPicPr>
          <p:cNvPr id="2" name="Picture 1"/>
          <p:cNvPicPr>
            <a:picLocks noChangeAspect="1"/>
          </p:cNvPicPr>
          <p:nvPr/>
        </p:nvPicPr>
        <p:blipFill>
          <a:blip r:embed="rId2"/>
          <a:stretch>
            <a:fillRect/>
          </a:stretch>
        </p:blipFill>
        <p:spPr>
          <a:xfrm>
            <a:off x="1651000" y="1023620"/>
            <a:ext cx="8379460" cy="560832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Boxplot Evaluations</a:t>
            </a:r>
            <a:endParaRPr lang="en-US" altLang="zh-CN" sz="2800"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5" name="Picture 4" descr="Chart, waterfall chart, box and whisker 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5065" y="1245870"/>
            <a:ext cx="9471660" cy="561213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0320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Anova Test</a:t>
            </a:r>
            <a:endParaRPr lang="en-US" altLang="zh-CN" sz="2800"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2" name="文本框 2"/>
          <p:cNvSpPr txBox="1"/>
          <p:nvPr/>
        </p:nvSpPr>
        <p:spPr>
          <a:xfrm>
            <a:off x="203200" y="775335"/>
            <a:ext cx="8664575" cy="306705"/>
          </a:xfrm>
          <a:prstGeom prst="rect">
            <a:avLst/>
          </a:prstGeom>
          <a:noFill/>
        </p:spPr>
        <p:txBody>
          <a:bodyPr wrap="square" rtlCol="0">
            <a:spAutoFit/>
          </a:bodyPr>
          <a:lstStyle/>
          <a:p>
            <a:r>
              <a:rPr lang="en-US" altLang="zh-CN" sz="1400" b="1" i="1" dirty="0">
                <a:solidFill>
                  <a:srgbClr val="E77A00"/>
                </a:solidFill>
                <a:latin typeface="微软雅黑" panose="020B0503020204020204" pitchFamily="34" charset="-122"/>
                <a:ea typeface="微软雅黑" panose="020B0503020204020204" pitchFamily="34" charset="-122"/>
                <a:cs typeface="+mn-ea"/>
                <a:sym typeface="+mn-lt"/>
              </a:rPr>
              <a:t>ANOVA TEST FOR PRICE AND TOTAL NUMBER OF BEDS</a:t>
            </a:r>
            <a:endParaRPr lang="en-US" altLang="zh-CN" sz="1400" b="1"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8" name="Text Box 7"/>
          <p:cNvSpPr txBox="1"/>
          <p:nvPr/>
        </p:nvSpPr>
        <p:spPr>
          <a:xfrm>
            <a:off x="602615" y="1323975"/>
            <a:ext cx="10147300" cy="3969385"/>
          </a:xfrm>
          <a:prstGeom prst="rect">
            <a:avLst/>
          </a:prstGeom>
          <a:noFill/>
        </p:spPr>
        <p:txBody>
          <a:bodyPr wrap="square" rtlCol="0" anchor="t">
            <a:spAutoFit/>
          </a:bodyPr>
          <a:lstStyle/>
          <a:p>
            <a:r>
              <a:rPr lang="en-US" i="1" dirty="0" err="1"/>
              <a:t>anova_hb</a:t>
            </a:r>
            <a:r>
              <a:rPr lang="en-US" i="1" dirty="0"/>
              <a:t> &lt;- </a:t>
            </a:r>
            <a:r>
              <a:rPr lang="en-US" i="1" dirty="0" err="1"/>
              <a:t>aov</a:t>
            </a:r>
            <a:r>
              <a:rPr lang="en-US" i="1" dirty="0"/>
              <a:t>(price ~ bed, data= </a:t>
            </a:r>
            <a:r>
              <a:rPr lang="en-US" i="1" dirty="0" err="1"/>
              <a:t>df</a:t>
            </a:r>
            <a:r>
              <a:rPr lang="en-US" i="1" dirty="0"/>
              <a:t>)</a:t>
            </a: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The ANOVA test for the house price and the number of beds indicates that as p-value is less than </a:t>
            </a:r>
            <a:r>
              <a:rPr lang="en-US" b="1" i="1" dirty="0"/>
              <a:t>0.05</a:t>
            </a:r>
            <a:r>
              <a:rPr lang="en-US" dirty="0"/>
              <a:t>. So we need to reject the null hypothesis, and the mean price of the houses is different for the number of beds.</a:t>
            </a:r>
            <a:endParaRPr lang="en-US" dirty="0"/>
          </a:p>
        </p:txBody>
      </p:sp>
      <p:pic>
        <p:nvPicPr>
          <p:cNvPr id="9" name="Picture 8"/>
          <p:cNvPicPr>
            <a:picLocks noChangeAspect="1"/>
          </p:cNvPicPr>
          <p:nvPr/>
        </p:nvPicPr>
        <p:blipFill>
          <a:blip r:embed="rId1"/>
          <a:stretch>
            <a:fillRect/>
          </a:stretch>
        </p:blipFill>
        <p:spPr>
          <a:xfrm>
            <a:off x="602615" y="2042270"/>
            <a:ext cx="8830310" cy="19900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TUKEY HSD TEST</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5" name="Picture 4"/>
          <p:cNvPicPr>
            <a:picLocks noChangeAspect="1"/>
          </p:cNvPicPr>
          <p:nvPr/>
        </p:nvPicPr>
        <p:blipFill>
          <a:blip r:embed="rId1"/>
          <a:stretch>
            <a:fillRect/>
          </a:stretch>
        </p:blipFill>
        <p:spPr>
          <a:xfrm>
            <a:off x="992809" y="1003301"/>
            <a:ext cx="4091029" cy="5057140"/>
          </a:xfrm>
          <a:prstGeom prst="rect">
            <a:avLst/>
          </a:prstGeom>
        </p:spPr>
      </p:pic>
      <p:sp>
        <p:nvSpPr>
          <p:cNvPr id="6" name="Text Box 5"/>
          <p:cNvSpPr txBox="1"/>
          <p:nvPr/>
        </p:nvSpPr>
        <p:spPr>
          <a:xfrm>
            <a:off x="5650865" y="1196340"/>
            <a:ext cx="5384800" cy="2306955"/>
          </a:xfrm>
          <a:prstGeom prst="rect">
            <a:avLst/>
          </a:prstGeom>
          <a:noFill/>
        </p:spPr>
        <p:txBody>
          <a:bodyPr wrap="square" rtlCol="0">
            <a:spAutoFit/>
          </a:bodyPr>
          <a:lstStyle/>
          <a:p>
            <a:pPr algn="l"/>
            <a:r>
              <a:rPr lang="en-US" dirty="0">
                <a:sym typeface="+mn-ea"/>
              </a:rPr>
              <a:t>As the means of the groups are significantly different, we can use the Tukey test for possible pairwise comparisons.</a:t>
            </a:r>
            <a:endParaRPr lang="en-US" dirty="0">
              <a:sym typeface="+mn-ea"/>
            </a:endParaRPr>
          </a:p>
          <a:p>
            <a:pPr algn="l"/>
            <a:endParaRPr lang="en-US" dirty="0">
              <a:sym typeface="+mn-ea"/>
            </a:endParaRPr>
          </a:p>
          <a:p>
            <a:pPr algn="l"/>
            <a:r>
              <a:rPr lang="en-US" dirty="0">
                <a:sym typeface="+mn-ea"/>
              </a:rPr>
              <a:t>Expect 6-4 and 7-5 remaining comparisons are statistically significant at 95 percent confidence interval.</a:t>
            </a:r>
            <a:endParaRPr lang="en-US" dirty="0"/>
          </a:p>
          <a:p>
            <a:endParaRPr 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 Box 7"/>
          <p:cNvSpPr txBox="1"/>
          <p:nvPr/>
        </p:nvSpPr>
        <p:spPr>
          <a:xfrm>
            <a:off x="602615" y="1323975"/>
            <a:ext cx="10147300" cy="4799965"/>
          </a:xfrm>
          <a:prstGeom prst="rect">
            <a:avLst/>
          </a:prstGeom>
          <a:noFill/>
        </p:spPr>
        <p:txBody>
          <a:bodyPr wrap="square" rtlCol="0" anchor="t">
            <a:spAutoFit/>
          </a:bodyPr>
          <a:lstStyle/>
          <a:p>
            <a:r>
              <a:rPr lang="en-US" i="1" dirty="0">
                <a:sym typeface="+mn-ea"/>
              </a:rPr>
              <a:t>plot(</a:t>
            </a:r>
            <a:r>
              <a:rPr lang="en-US" i="1" dirty="0" err="1">
                <a:sym typeface="+mn-ea"/>
              </a:rPr>
              <a:t>TukeyHSD</a:t>
            </a:r>
            <a:r>
              <a:rPr lang="en-US" i="1" dirty="0">
                <a:sym typeface="+mn-ea"/>
              </a:rPr>
              <a:t>(</a:t>
            </a:r>
            <a:r>
              <a:rPr lang="en-US" i="1" dirty="0" err="1">
                <a:sym typeface="+mn-ea"/>
              </a:rPr>
              <a:t>anova_hb</a:t>
            </a:r>
            <a:r>
              <a:rPr lang="en-US" i="1" dirty="0">
                <a:sym typeface="+mn-ea"/>
              </a:rPr>
              <a:t>, </a:t>
            </a:r>
            <a:r>
              <a:rPr lang="en-US" i="1" dirty="0" err="1">
                <a:sym typeface="+mn-ea"/>
              </a:rPr>
              <a:t>conf.level</a:t>
            </a:r>
            <a:r>
              <a:rPr lang="en-US" i="1" dirty="0">
                <a:sym typeface="+mn-ea"/>
              </a:rPr>
              <a:t>=.95))</a:t>
            </a:r>
            <a:endParaRPr lang="en-US" i="1" dirty="0"/>
          </a:p>
          <a:p>
            <a:endParaRPr lang="en-US" i="1" dirty="0"/>
          </a:p>
          <a:p>
            <a:endParaRPr lang="en-US" i="1"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sym typeface="+mn-ea"/>
              </a:rPr>
              <a:t>The plot describes the difference in the mean values between the different levels of the bed.</a:t>
            </a:r>
            <a:endParaRPr lang="en-US" dirty="0"/>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TUKEY HSD TEST</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2" name="Picture 1"/>
          <p:cNvPicPr>
            <a:picLocks noChangeAspect="1"/>
          </p:cNvPicPr>
          <p:nvPr/>
        </p:nvPicPr>
        <p:blipFill>
          <a:blip r:embed="rId1"/>
          <a:stretch>
            <a:fillRect/>
          </a:stretch>
        </p:blipFill>
        <p:spPr>
          <a:xfrm>
            <a:off x="2117743" y="1857057"/>
            <a:ext cx="7117044" cy="37338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íṡľíḍè-Rectangle 28"/>
          <p:cNvSpPr/>
          <p:nvPr/>
        </p:nvSpPr>
        <p:spPr>
          <a:xfrm>
            <a:off x="1340485" y="2827655"/>
            <a:ext cx="2320290" cy="937895"/>
          </a:xfrm>
          <a:prstGeom prst="rect">
            <a:avLst/>
          </a:prstGeom>
        </p:spPr>
        <p:txBody>
          <a:bodyPr wrap="none">
            <a:noAutofit/>
          </a:bodyPr>
          <a:lstStyle/>
          <a:p>
            <a:pPr algn="ctr"/>
            <a:r>
              <a:rPr lang="en-US" altLang="zh-CN" sz="4400">
                <a:solidFill>
                  <a:schemeClr val="tx2"/>
                </a:solidFill>
              </a:rPr>
              <a:t>CONTENTS</a:t>
            </a:r>
            <a:endParaRPr lang="en-US" altLang="zh-CN" sz="4400" dirty="0">
              <a:solidFill>
                <a:schemeClr val="tx2"/>
              </a:solidFill>
            </a:endParaRPr>
          </a:p>
        </p:txBody>
      </p:sp>
      <p:cxnSp>
        <p:nvCxnSpPr>
          <p:cNvPr id="8" name="íṡľíḍè-Straight Connector 29"/>
          <p:cNvCxnSpPr/>
          <p:nvPr/>
        </p:nvCxnSpPr>
        <p:spPr>
          <a:xfrm flipH="1">
            <a:off x="1173484" y="3457196"/>
            <a:ext cx="1208927"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íṡľíḍè-Straight Connector 30"/>
          <p:cNvCxnSpPr/>
          <p:nvPr/>
        </p:nvCxnSpPr>
        <p:spPr>
          <a:xfrm>
            <a:off x="1230926" y="4190831"/>
            <a:ext cx="287211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426430" y="1680493"/>
            <a:ext cx="3494707" cy="814372"/>
            <a:chOff x="5426430" y="1315368"/>
            <a:chExt cx="3494707" cy="814372"/>
          </a:xfrm>
        </p:grpSpPr>
        <p:sp>
          <p:nvSpPr>
            <p:cNvPr id="10" name="íṡľíḍè-Diamond 8"/>
            <p:cNvSpPr/>
            <p:nvPr/>
          </p:nvSpPr>
          <p:spPr bwMode="auto">
            <a:xfrm>
              <a:off x="5426430" y="1315368"/>
              <a:ext cx="814372" cy="814372"/>
            </a:xfrm>
            <a:prstGeom prst="diamond">
              <a:avLst/>
            </a:prstGeom>
            <a:solidFill>
              <a:srgbClr val="E77A00"/>
            </a:solid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01</a:t>
              </a:r>
              <a:endParaRPr lang="en-US" altLang="zh-CN" sz="1600">
                <a:solidFill>
                  <a:schemeClr val="bg1">
                    <a:lumMod val="100000"/>
                  </a:schemeClr>
                </a:solidFill>
                <a:latin typeface="Impact" panose="020B0806030902050204" pitchFamily="34" charset="0"/>
              </a:endParaRPr>
            </a:p>
          </p:txBody>
        </p:sp>
        <p:sp>
          <p:nvSpPr>
            <p:cNvPr id="27" name="文本框 26"/>
            <p:cNvSpPr txBox="1"/>
            <p:nvPr/>
          </p:nvSpPr>
          <p:spPr>
            <a:xfrm>
              <a:off x="5751852" y="1492290"/>
              <a:ext cx="3169285" cy="460375"/>
            </a:xfrm>
            <a:prstGeom prst="rect">
              <a:avLst/>
            </a:prstGeom>
            <a:noFill/>
          </p:spPr>
          <p:txBody>
            <a:bodyPr wrap="square" rtlCol="0">
              <a:spAutoFit/>
            </a:bodyPr>
            <a:lstStyle/>
            <a:p>
              <a:pPr algn="ctr"/>
              <a:r>
                <a:rPr lang="en-US" altLang="zh-CN" sz="2400" b="1">
                  <a:solidFill>
                    <a:srgbClr val="E77A00"/>
                  </a:solidFill>
                  <a:latin typeface="微软雅黑" panose="020B0503020204020204" pitchFamily="34" charset="-122"/>
                  <a:ea typeface="微软雅黑" panose="020B0503020204020204" pitchFamily="34" charset="-122"/>
                  <a:cs typeface="+mn-ea"/>
                  <a:sym typeface="+mn-lt"/>
                </a:rPr>
                <a:t>Introduction</a:t>
              </a:r>
              <a:endParaRPr lang="en-US" altLang="zh-CN" sz="2400" b="1" dirty="0">
                <a:solidFill>
                  <a:srgbClr val="E77A00"/>
                </a:solidFill>
                <a:latin typeface="微软雅黑" panose="020B0503020204020204" pitchFamily="34" charset="-122"/>
                <a:ea typeface="微软雅黑" panose="020B0503020204020204" pitchFamily="34" charset="-122"/>
                <a:cs typeface="+mn-ea"/>
                <a:sym typeface="+mn-lt"/>
              </a:endParaRPr>
            </a:p>
          </p:txBody>
        </p:sp>
      </p:grpSp>
      <p:grpSp>
        <p:nvGrpSpPr>
          <p:cNvPr id="4" name="组合 3"/>
          <p:cNvGrpSpPr/>
          <p:nvPr/>
        </p:nvGrpSpPr>
        <p:grpSpPr>
          <a:xfrm>
            <a:off x="5154878" y="4067298"/>
            <a:ext cx="4284980" cy="814372"/>
            <a:chOff x="4789753" y="3812663"/>
            <a:chExt cx="4284980" cy="814372"/>
          </a:xfrm>
        </p:grpSpPr>
        <p:sp>
          <p:nvSpPr>
            <p:cNvPr id="13" name="íṡľíḍè-Diamond 11"/>
            <p:cNvSpPr/>
            <p:nvPr/>
          </p:nvSpPr>
          <p:spPr bwMode="auto">
            <a:xfrm>
              <a:off x="5080583" y="3812663"/>
              <a:ext cx="814372" cy="814372"/>
            </a:xfrm>
            <a:prstGeom prst="diamond">
              <a:avLst/>
            </a:prstGeom>
            <a:solidFill>
              <a:srgbClr val="E77A00"/>
            </a:solid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03</a:t>
              </a:r>
              <a:endParaRPr lang="en-US" altLang="zh-CN" sz="1600" dirty="0">
                <a:solidFill>
                  <a:schemeClr val="bg1">
                    <a:lumMod val="100000"/>
                  </a:schemeClr>
                </a:solidFill>
                <a:latin typeface="Impact" panose="020B0806030902050204" pitchFamily="34" charset="0"/>
              </a:endParaRPr>
            </a:p>
          </p:txBody>
        </p:sp>
        <p:sp>
          <p:nvSpPr>
            <p:cNvPr id="31" name="文本框 30"/>
            <p:cNvSpPr txBox="1"/>
            <p:nvPr/>
          </p:nvSpPr>
          <p:spPr>
            <a:xfrm>
              <a:off x="4789753" y="4013958"/>
              <a:ext cx="4284980" cy="460375"/>
            </a:xfrm>
            <a:prstGeom prst="rect">
              <a:avLst/>
            </a:prstGeom>
            <a:noFill/>
          </p:spPr>
          <p:txBody>
            <a:bodyPr wrap="square" rtlCol="0">
              <a:spAutoFit/>
            </a:bodyPr>
            <a:lstStyle/>
            <a:p>
              <a:pPr algn="ctr"/>
              <a:r>
                <a:rPr lang="en-US"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Difficulties </a:t>
              </a:r>
              <a:endParaRPr lang="en-US" altLang="zh-CN" sz="2400" b="1" dirty="0">
                <a:solidFill>
                  <a:srgbClr val="E77A00"/>
                </a:solidFill>
                <a:latin typeface="微软雅黑" panose="020B0503020204020204" pitchFamily="34" charset="-122"/>
                <a:ea typeface="微软雅黑" panose="020B0503020204020204" pitchFamily="34" charset="-122"/>
                <a:cs typeface="+mn-ea"/>
                <a:sym typeface="+mn-lt"/>
              </a:endParaRPr>
            </a:p>
          </p:txBody>
        </p:sp>
      </p:grpSp>
      <p:grpSp>
        <p:nvGrpSpPr>
          <p:cNvPr id="3" name="组合 2"/>
          <p:cNvGrpSpPr/>
          <p:nvPr/>
        </p:nvGrpSpPr>
        <p:grpSpPr>
          <a:xfrm>
            <a:off x="5448883" y="2885643"/>
            <a:ext cx="3151609" cy="814372"/>
            <a:chOff x="4861508" y="2527503"/>
            <a:chExt cx="3151609" cy="814372"/>
          </a:xfrm>
        </p:grpSpPr>
        <p:sp>
          <p:nvSpPr>
            <p:cNvPr id="12" name="íṡľíḍè-Diamond 10"/>
            <p:cNvSpPr/>
            <p:nvPr/>
          </p:nvSpPr>
          <p:spPr bwMode="auto">
            <a:xfrm>
              <a:off x="4861508" y="2527503"/>
              <a:ext cx="814372" cy="814372"/>
            </a:xfrm>
            <a:prstGeom prst="diamond">
              <a:avLst/>
            </a:prstGeom>
            <a:solidFill>
              <a:schemeClr val="tx1">
                <a:lumMod val="50000"/>
                <a:lumOff val="50000"/>
              </a:schemeClr>
            </a:solid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02</a:t>
              </a:r>
              <a:endParaRPr lang="en-US" altLang="zh-CN" sz="1600">
                <a:solidFill>
                  <a:schemeClr val="bg1">
                    <a:lumMod val="100000"/>
                  </a:schemeClr>
                </a:solidFill>
                <a:latin typeface="Impact" panose="020B0806030902050204" pitchFamily="34" charset="0"/>
              </a:endParaRPr>
            </a:p>
          </p:txBody>
        </p:sp>
        <p:sp>
          <p:nvSpPr>
            <p:cNvPr id="34" name="文本框 33"/>
            <p:cNvSpPr txBox="1"/>
            <p:nvPr/>
          </p:nvSpPr>
          <p:spPr>
            <a:xfrm>
              <a:off x="5791555" y="2699467"/>
              <a:ext cx="2221562" cy="460375"/>
            </a:xfrm>
            <a:prstGeom prst="rect">
              <a:avLst/>
            </a:prstGeom>
            <a:noFill/>
          </p:spPr>
          <p:txBody>
            <a:bodyPr wrap="square" rtlCol="0">
              <a:spAutoFit/>
            </a:bodyPr>
            <a:lstStyle/>
            <a:p>
              <a:pPr algn="ctr"/>
              <a:r>
                <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Data Analysis</a:t>
              </a:r>
              <a:endParaRPr lang="en-US" altLang="zh-CN" sz="24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grpSp>
      <p:sp>
        <p:nvSpPr>
          <p:cNvPr id="39" name="直角三角形 38"/>
          <p:cNvSpPr/>
          <p:nvPr/>
        </p:nvSpPr>
        <p:spPr>
          <a:xfrm rot="5400000">
            <a:off x="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500"/>
                            </p:stCondLst>
                            <p:childTnLst>
                              <p:par>
                                <p:cTn id="21" presetID="2" presetClass="entr" presetSubtype="2"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2"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1+#ppt_w/2"/>
                                          </p:val>
                                        </p:tav>
                                        <p:tav tm="100000">
                                          <p:val>
                                            <p:strVal val="#ppt_x"/>
                                          </p:val>
                                        </p:tav>
                                      </p:tavLst>
                                    </p:anim>
                                    <p:anim calcmode="lin" valueType="num">
                                      <p:cBhvr additive="base">
                                        <p:cTn id="29" dur="500" fill="hold"/>
                                        <p:tgtEl>
                                          <p:spTgt spid="3"/>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 presetClass="entr" presetSubtype="2"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Anova Test</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4" name="文本框 2"/>
          <p:cNvSpPr txBox="1"/>
          <p:nvPr/>
        </p:nvSpPr>
        <p:spPr>
          <a:xfrm>
            <a:off x="203200" y="775335"/>
            <a:ext cx="8664575" cy="306705"/>
          </a:xfrm>
          <a:prstGeom prst="rect">
            <a:avLst/>
          </a:prstGeom>
          <a:noFill/>
        </p:spPr>
        <p:txBody>
          <a:bodyPr wrap="square" rtlCol="0">
            <a:spAutoFit/>
          </a:bodyPr>
          <a:lstStyle/>
          <a:p>
            <a:r>
              <a:rPr lang="en-US" altLang="zh-CN" sz="1400" b="1" i="1" dirty="0">
                <a:solidFill>
                  <a:srgbClr val="E77A00"/>
                </a:solidFill>
                <a:latin typeface="微软雅黑" panose="020B0503020204020204" pitchFamily="34" charset="-122"/>
                <a:ea typeface="微软雅黑" panose="020B0503020204020204" pitchFamily="34" charset="-122"/>
                <a:cs typeface="+mn-ea"/>
                <a:sym typeface="+mn-lt"/>
              </a:rPr>
              <a:t>ANOVA TEST FOR THE PRICE AND TOTAL NUMBER OF BATHS</a:t>
            </a:r>
            <a:endParaRPr lang="en-US" altLang="zh-CN" sz="1400" b="1"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5" name="Text Box 4"/>
          <p:cNvSpPr txBox="1"/>
          <p:nvPr/>
        </p:nvSpPr>
        <p:spPr>
          <a:xfrm>
            <a:off x="591185" y="1358265"/>
            <a:ext cx="10147300" cy="4246245"/>
          </a:xfrm>
          <a:prstGeom prst="rect">
            <a:avLst/>
          </a:prstGeom>
          <a:noFill/>
        </p:spPr>
        <p:txBody>
          <a:bodyPr wrap="square" rtlCol="0" anchor="t">
            <a:spAutoFit/>
          </a:bodyPr>
          <a:lstStyle/>
          <a:p>
            <a:r>
              <a:rPr lang="en-US" i="1"/>
              <a:t>anova_hbath &lt;- aov(price ~ bath, data= df)</a:t>
            </a:r>
            <a:endParaRPr lang="en-US" i="1"/>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The ANOVA test for the house price and the number of bathrooms indicates that the p-value is less than 0.05. So we need to reject the null hypothesis, and the mean price of the houses is different from the number of baths.￼</a:t>
            </a:r>
            <a:endParaRPr lang="en-US"/>
          </a:p>
        </p:txBody>
      </p:sp>
      <p:pic>
        <p:nvPicPr>
          <p:cNvPr id="7" name="Picture 6"/>
          <p:cNvPicPr>
            <a:picLocks noChangeAspect="1"/>
          </p:cNvPicPr>
          <p:nvPr/>
        </p:nvPicPr>
        <p:blipFill>
          <a:blip r:embed="rId1"/>
          <a:stretch>
            <a:fillRect/>
          </a:stretch>
        </p:blipFill>
        <p:spPr>
          <a:xfrm>
            <a:off x="591185" y="1937385"/>
            <a:ext cx="9695180" cy="243713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TUKEY HSD TEST</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6" name="Text Box 5"/>
          <p:cNvSpPr txBox="1"/>
          <p:nvPr/>
        </p:nvSpPr>
        <p:spPr>
          <a:xfrm>
            <a:off x="5901690" y="1116330"/>
            <a:ext cx="5384800" cy="1753235"/>
          </a:xfrm>
          <a:prstGeom prst="rect">
            <a:avLst/>
          </a:prstGeom>
          <a:noFill/>
        </p:spPr>
        <p:txBody>
          <a:bodyPr wrap="square" rtlCol="0">
            <a:spAutoFit/>
          </a:bodyPr>
          <a:lstStyle/>
          <a:p>
            <a:pPr algn="l"/>
            <a:r>
              <a:rPr lang="en-US" i="1">
                <a:sym typeface="+mn-ea"/>
              </a:rPr>
              <a:t>tukey_test_hbath &lt;- TukeyHSD(anova_hbath)</a:t>
            </a:r>
            <a:endParaRPr lang="en-US">
              <a:sym typeface="+mn-ea"/>
            </a:endParaRPr>
          </a:p>
          <a:p>
            <a:pPr algn="l"/>
            <a:endParaRPr lang="en-US">
              <a:sym typeface="+mn-ea"/>
            </a:endParaRPr>
          </a:p>
          <a:p>
            <a:pPr algn="l"/>
            <a:endParaRPr lang="en-US">
              <a:sym typeface="+mn-ea"/>
            </a:endParaRPr>
          </a:p>
          <a:p>
            <a:pPr algn="l"/>
            <a:r>
              <a:rPr lang="en-US">
                <a:sym typeface="+mn-ea"/>
              </a:rPr>
              <a:t>The pair-wise comparison between each group is statistically significant at 95% confidence interval.</a:t>
            </a:r>
            <a:endParaRPr lang="en-US">
              <a:sym typeface="+mn-ea"/>
            </a:endParaRPr>
          </a:p>
        </p:txBody>
      </p:sp>
      <p:pic>
        <p:nvPicPr>
          <p:cNvPr id="2" name="Picture 1"/>
          <p:cNvPicPr>
            <a:picLocks noChangeAspect="1"/>
          </p:cNvPicPr>
          <p:nvPr/>
        </p:nvPicPr>
        <p:blipFill>
          <a:blip r:embed="rId1"/>
          <a:stretch>
            <a:fillRect/>
          </a:stretch>
        </p:blipFill>
        <p:spPr>
          <a:xfrm>
            <a:off x="255271" y="1003300"/>
            <a:ext cx="5384800" cy="44577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 Box 7"/>
          <p:cNvSpPr txBox="1"/>
          <p:nvPr/>
        </p:nvSpPr>
        <p:spPr>
          <a:xfrm>
            <a:off x="602615" y="1323975"/>
            <a:ext cx="10147300" cy="4799965"/>
          </a:xfrm>
          <a:prstGeom prst="rect">
            <a:avLst/>
          </a:prstGeom>
          <a:noFill/>
        </p:spPr>
        <p:txBody>
          <a:bodyPr wrap="square" rtlCol="0" anchor="t">
            <a:spAutoFit/>
          </a:bodyPr>
          <a:lstStyle/>
          <a:p>
            <a:r>
              <a:rPr lang="en-US" i="1">
                <a:sym typeface="+mn-ea"/>
              </a:rPr>
              <a:t>plot(TukeyHSD(anova_hbath, conf.level=.95))</a:t>
            </a:r>
            <a:endParaRPr lang="en-US" i="1">
              <a:sym typeface="+mn-ea"/>
            </a:endParaRPr>
          </a:p>
          <a:p>
            <a:endParaRPr lang="en-US" i="1"/>
          </a:p>
          <a:p>
            <a:endParaRPr lang="en-US" i="1"/>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sym typeface="+mn-ea"/>
              </a:rPr>
              <a:t>The plot describes the difference in the mean values between the different levels of the bath.</a:t>
            </a:r>
            <a:endParaRPr lang="en-US">
              <a:sym typeface="+mn-ea"/>
            </a:endParaRPr>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TUKEY HSD TEST</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2" name="Picture 1"/>
          <p:cNvPicPr>
            <a:picLocks noChangeAspect="1"/>
          </p:cNvPicPr>
          <p:nvPr/>
        </p:nvPicPr>
        <p:blipFill>
          <a:blip r:embed="rId1"/>
          <a:stretch>
            <a:fillRect/>
          </a:stretch>
        </p:blipFill>
        <p:spPr>
          <a:xfrm>
            <a:off x="1428750" y="1856740"/>
            <a:ext cx="8279130" cy="373380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990727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CHI-SQUARE TEST </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4" name="文本框 2"/>
          <p:cNvSpPr txBox="1"/>
          <p:nvPr/>
        </p:nvSpPr>
        <p:spPr>
          <a:xfrm>
            <a:off x="185420" y="762635"/>
            <a:ext cx="9907270" cy="306705"/>
          </a:xfrm>
          <a:prstGeom prst="rect">
            <a:avLst/>
          </a:prstGeom>
          <a:noFill/>
        </p:spPr>
        <p:txBody>
          <a:bodyPr wrap="square" rtlCol="0">
            <a:spAutoFit/>
          </a:bodyPr>
          <a:lstStyle/>
          <a:p>
            <a:r>
              <a:rPr lang="en-US" altLang="zh-CN" sz="1400" b="1" i="1" dirty="0">
                <a:solidFill>
                  <a:srgbClr val="E77A00"/>
                </a:solidFill>
                <a:latin typeface="微软雅黑" panose="020B0503020204020204" pitchFamily="34" charset="-122"/>
                <a:ea typeface="微软雅黑" panose="020B0503020204020204" pitchFamily="34" charset="-122"/>
                <a:cs typeface="+mn-ea"/>
                <a:sym typeface="+mn-lt"/>
              </a:rPr>
              <a:t>BETWEEN NO. OF BEDS AND BATHS</a:t>
            </a:r>
            <a:endParaRPr lang="en-US" altLang="zh-CN" sz="1400" b="1"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5" name="Text Box 4"/>
          <p:cNvSpPr txBox="1"/>
          <p:nvPr/>
        </p:nvSpPr>
        <p:spPr>
          <a:xfrm>
            <a:off x="629285" y="1445895"/>
            <a:ext cx="10214610" cy="4523105"/>
          </a:xfrm>
          <a:prstGeom prst="rect">
            <a:avLst/>
          </a:prstGeom>
          <a:noFill/>
        </p:spPr>
        <p:txBody>
          <a:bodyPr wrap="square" rtlCol="0" anchor="t">
            <a:spAutoFit/>
          </a:bodyPr>
          <a:lstStyle/>
          <a:p>
            <a:r>
              <a:rPr lang="en-US" i="1"/>
              <a:t>contable = table(df$bed, df$bath)</a:t>
            </a:r>
            <a:endParaRPr lang="en-US" i="1"/>
          </a:p>
          <a:p>
            <a:r>
              <a:rPr lang="en-US" i="1"/>
              <a:t>chitest = chisq. test(contable)</a:t>
            </a:r>
            <a:endParaRPr lang="en-US" i="1"/>
          </a:p>
          <a:p>
            <a:endParaRPr lang="en-US" i="1"/>
          </a:p>
          <a:p>
            <a:endParaRPr lang="en-US" i="1"/>
          </a:p>
          <a:p>
            <a:endParaRPr lang="en-US" i="1"/>
          </a:p>
          <a:p>
            <a:endParaRPr lang="en-US" i="1"/>
          </a:p>
          <a:p>
            <a:endParaRPr lang="en-US" i="1"/>
          </a:p>
          <a:p>
            <a:endParaRPr lang="en-US" i="1"/>
          </a:p>
          <a:p>
            <a:endParaRPr lang="en-US" i="1"/>
          </a:p>
          <a:p>
            <a:endParaRPr lang="en-US"/>
          </a:p>
          <a:p>
            <a:endParaRPr lang="en-US"/>
          </a:p>
          <a:p>
            <a:endParaRPr lang="en-US"/>
          </a:p>
          <a:p>
            <a:endParaRPr lang="en-US"/>
          </a:p>
          <a:p>
            <a:endParaRPr lang="en-US"/>
          </a:p>
          <a:p>
            <a:r>
              <a:rPr lang="en-US"/>
              <a:t>Since the p-value is lower than 0.05, so we need to reject the null hypothesis. Thus, condition and grade are not independent. Both the bed and bath are correlated.</a:t>
            </a:r>
            <a:endParaRPr lang="en-US"/>
          </a:p>
        </p:txBody>
      </p:sp>
      <p:pic>
        <p:nvPicPr>
          <p:cNvPr id="6" name="Picture 5"/>
          <p:cNvPicPr>
            <a:picLocks noChangeAspect="1"/>
          </p:cNvPicPr>
          <p:nvPr/>
        </p:nvPicPr>
        <p:blipFill>
          <a:blip r:embed="rId1"/>
          <a:stretch>
            <a:fillRect/>
          </a:stretch>
        </p:blipFill>
        <p:spPr>
          <a:xfrm>
            <a:off x="770890" y="2265680"/>
            <a:ext cx="9032875" cy="270192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369060" y="1857375"/>
            <a:ext cx="2724150" cy="2646045"/>
          </a:xfrm>
          <a:prstGeom prst="rect">
            <a:avLst/>
          </a:prstGeom>
          <a:noFill/>
        </p:spPr>
        <p:txBody>
          <a:bodyPr wrap="square" rtlCol="0">
            <a:spAutoFit/>
          </a:bodyPr>
          <a:lstStyle/>
          <a:p>
            <a:r>
              <a:rPr lang="en-US" altLang="zh-CN" sz="16600" dirty="0">
                <a:solidFill>
                  <a:srgbClr val="E77A00"/>
                </a:solidFill>
                <a:latin typeface="Impact" panose="020B0806030902050204" pitchFamily="34" charset="0"/>
                <a:cs typeface="+mn-ea"/>
                <a:sym typeface="+mn-lt"/>
              </a:rPr>
              <a:t>03</a:t>
            </a:r>
            <a:endParaRPr lang="en-US" altLang="zh-CN" sz="16600" dirty="0">
              <a:solidFill>
                <a:srgbClr val="E77A00"/>
              </a:solidFill>
              <a:latin typeface="Impact" panose="020B0806030902050204" pitchFamily="34" charset="0"/>
              <a:cs typeface="+mn-ea"/>
              <a:sym typeface="+mn-lt"/>
            </a:endParaRPr>
          </a:p>
        </p:txBody>
      </p:sp>
      <p:sp>
        <p:nvSpPr>
          <p:cNvPr id="27" name="文本框 26"/>
          <p:cNvSpPr txBox="1"/>
          <p:nvPr/>
        </p:nvSpPr>
        <p:spPr>
          <a:xfrm>
            <a:off x="4109720" y="2347595"/>
            <a:ext cx="7242810" cy="706755"/>
          </a:xfrm>
          <a:prstGeom prst="rect">
            <a:avLst/>
          </a:prstGeom>
          <a:noFill/>
        </p:spPr>
        <p:txBody>
          <a:bodyPr wrap="square" rtlCol="0">
            <a:spAutoFit/>
          </a:bodyPr>
          <a:lstStyle>
            <a:defPPr>
              <a:defRPr lang="zh-CN"/>
            </a:defPPr>
            <a:lvl1pPr>
              <a:defRPr sz="4000" b="1">
                <a:solidFill>
                  <a:srgbClr val="E77A00"/>
                </a:solidFill>
                <a:latin typeface="微软雅黑" panose="020B0503020204020204" pitchFamily="34" charset="-122"/>
                <a:ea typeface="微软雅黑" panose="020B0503020204020204" pitchFamily="34" charset="-122"/>
                <a:cs typeface="+mn-ea"/>
              </a:defRPr>
            </a:lvl1pPr>
          </a:lstStyle>
          <a:p>
            <a:r>
              <a:rPr lang="en-US">
                <a:sym typeface="+mn-lt"/>
              </a:rPr>
              <a:t>Difficulties</a:t>
            </a:r>
            <a:endParaRPr lang="en-US" dirty="0">
              <a:sym typeface="+mn-lt"/>
            </a:endParaRPr>
          </a:p>
        </p:txBody>
      </p:sp>
      <p:cxnSp>
        <p:nvCxnSpPr>
          <p:cNvPr id="29" name="直接连接符 28"/>
          <p:cNvCxnSpPr/>
          <p:nvPr/>
        </p:nvCxnSpPr>
        <p:spPr>
          <a:xfrm>
            <a:off x="3937000" y="2373244"/>
            <a:ext cx="0" cy="180234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animBg="1"/>
      <p:bldP spid="3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Difficulties</a:t>
            </a:r>
            <a:endParaRPr lang="en-US" altLang="zh-CN" sz="2800"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2" name="TextBox 1"/>
          <p:cNvSpPr txBox="1"/>
          <p:nvPr/>
        </p:nvSpPr>
        <p:spPr>
          <a:xfrm>
            <a:off x="1003300" y="1284270"/>
            <a:ext cx="9692098" cy="3046988"/>
          </a:xfrm>
          <a:prstGeom prst="rect">
            <a:avLst/>
          </a:prstGeom>
          <a:noFill/>
        </p:spPr>
        <p:txBody>
          <a:bodyPr wrap="square" rtlCol="0">
            <a:spAutoFit/>
          </a:bodyPr>
          <a:lstStyle/>
          <a:p>
            <a:pPr marL="342900" indent="-342900">
              <a:buAutoNum type="arabicPeriod"/>
            </a:pPr>
            <a:r>
              <a:rPr lang="en-US" sz="2400" dirty="0"/>
              <a:t>There are multiple N/A values in different columns, if we remove all  of those N/A data, there will be too few data set left. So, we choose to only remove the N/A for the columns we are discussing separately.</a:t>
            </a:r>
            <a:endParaRPr lang="en-US" sz="2400" dirty="0"/>
          </a:p>
          <a:p>
            <a:pPr marL="342900" indent="-342900">
              <a:buAutoNum type="arabicPeriod"/>
            </a:pPr>
            <a:endParaRPr lang="en-US" sz="2400" dirty="0"/>
          </a:p>
          <a:p>
            <a:pPr marL="342900" indent="-342900">
              <a:buAutoNum type="arabicPeriod" startAt="2"/>
            </a:pPr>
            <a:r>
              <a:rPr lang="en-US" sz="2400" dirty="0"/>
              <a:t>The data set we got is too big to put into GitHub.</a:t>
            </a:r>
            <a:endParaRPr lang="en-US" sz="2400" dirty="0"/>
          </a:p>
          <a:p>
            <a:pPr marL="342900" indent="-342900">
              <a:buAutoNum type="arabicPeriod" startAt="2"/>
            </a:pPr>
            <a:endParaRPr lang="en-US" sz="2400" dirty="0"/>
          </a:p>
          <a:p>
            <a:pPr marL="342900" indent="-342900">
              <a:buAutoNum type="arabicPeriod" startAt="2"/>
            </a:pPr>
            <a:r>
              <a:rPr lang="en-US" sz="2400" dirty="0"/>
              <a:t>We don’t have data for time, we can’t really do any prediction analysis there.</a:t>
            </a:r>
            <a:endParaRPr lang="en-US" sz="24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40590" t="30417"/>
          <a:stretch>
            <a:fillRect/>
          </a:stretch>
        </p:blipFill>
        <p:spPr>
          <a:xfrm>
            <a:off x="-1" y="-1"/>
            <a:ext cx="4838701" cy="5999640"/>
          </a:xfrm>
          <a:prstGeom prst="rect">
            <a:avLst/>
          </a:prstGeom>
        </p:spPr>
      </p:pic>
      <p:sp>
        <p:nvSpPr>
          <p:cNvPr id="2" name="文本框 1"/>
          <p:cNvSpPr txBox="1"/>
          <p:nvPr/>
        </p:nvSpPr>
        <p:spPr>
          <a:xfrm>
            <a:off x="6695077" y="1910166"/>
            <a:ext cx="4209143" cy="2122805"/>
          </a:xfrm>
          <a:prstGeom prst="rect">
            <a:avLst/>
          </a:prstGeom>
          <a:noFill/>
        </p:spPr>
        <p:txBody>
          <a:bodyPr wrap="square" rtlCol="0">
            <a:spAutoFit/>
          </a:bodyPr>
          <a:lstStyle/>
          <a:p>
            <a:pPr algn="l"/>
            <a:r>
              <a:rPr lang="en-US" altLang="zh-CN" sz="6600" b="1" dirty="0">
                <a:gradFill flip="none" rotWithShape="1">
                  <a:gsLst>
                    <a:gs pos="0">
                      <a:srgbClr val="F1B153"/>
                    </a:gs>
                    <a:gs pos="53900">
                      <a:srgbClr val="ED9A22"/>
                    </a:gs>
                    <a:gs pos="100000">
                      <a:srgbClr val="E77A00"/>
                    </a:gs>
                  </a:gsLst>
                  <a:lin ang="0" scaled="1"/>
                  <a:tileRect/>
                </a:gradFill>
                <a:latin typeface="微软雅黑" panose="020B0503020204020204" pitchFamily="34" charset="-122"/>
                <a:ea typeface="微软雅黑" panose="020B0503020204020204" pitchFamily="34" charset="-122"/>
              </a:rPr>
              <a:t> Question </a:t>
            </a:r>
            <a:endParaRPr lang="en-US" altLang="zh-CN" sz="6600" b="1" dirty="0">
              <a:gradFill flip="none" rotWithShape="1">
                <a:gsLst>
                  <a:gs pos="0">
                    <a:srgbClr val="F1B153"/>
                  </a:gs>
                  <a:gs pos="53900">
                    <a:srgbClr val="ED9A22"/>
                  </a:gs>
                  <a:gs pos="100000">
                    <a:srgbClr val="E77A00"/>
                  </a:gs>
                </a:gsLst>
                <a:lin ang="0" scaled="1"/>
                <a:tileRect/>
              </a:gradFill>
              <a:latin typeface="微软雅黑" panose="020B0503020204020204" pitchFamily="34" charset="-122"/>
              <a:ea typeface="微软雅黑" panose="020B0503020204020204" pitchFamily="34" charset="-122"/>
            </a:endParaRPr>
          </a:p>
          <a:p>
            <a:pPr algn="l"/>
            <a:r>
              <a:rPr lang="en-US" altLang="zh-CN" sz="6600" b="1" dirty="0">
                <a:gradFill flip="none" rotWithShape="1">
                  <a:gsLst>
                    <a:gs pos="0">
                      <a:srgbClr val="F1B153"/>
                    </a:gs>
                    <a:gs pos="53900">
                      <a:srgbClr val="ED9A22"/>
                    </a:gs>
                    <a:gs pos="100000">
                      <a:srgbClr val="E77A00"/>
                    </a:gs>
                  </a:gsLst>
                  <a:lin ang="0" scaled="1"/>
                  <a:tileRect/>
                </a:gradFill>
                <a:latin typeface="微软雅黑" panose="020B0503020204020204" pitchFamily="34" charset="-122"/>
                <a:ea typeface="微软雅黑" panose="020B0503020204020204" pitchFamily="34" charset="-122"/>
              </a:rPr>
              <a:t>    Time</a:t>
            </a:r>
            <a:endParaRPr lang="en-US" altLang="zh-CN" sz="6600" b="1" dirty="0">
              <a:gradFill flip="none" rotWithShape="1">
                <a:gsLst>
                  <a:gs pos="0">
                    <a:srgbClr val="F1B153"/>
                  </a:gs>
                  <a:gs pos="53900">
                    <a:srgbClr val="ED9A22"/>
                  </a:gs>
                  <a:gs pos="100000">
                    <a:srgbClr val="E77A00"/>
                  </a:gs>
                </a:gsLst>
                <a:lin ang="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40590" t="30417"/>
          <a:stretch>
            <a:fillRect/>
          </a:stretch>
        </p:blipFill>
        <p:spPr>
          <a:xfrm>
            <a:off x="-1" y="-1"/>
            <a:ext cx="4838701" cy="5999640"/>
          </a:xfrm>
          <a:prstGeom prst="rect">
            <a:avLst/>
          </a:prstGeom>
        </p:spPr>
      </p:pic>
      <p:sp>
        <p:nvSpPr>
          <p:cNvPr id="2" name="文本框 1"/>
          <p:cNvSpPr txBox="1"/>
          <p:nvPr/>
        </p:nvSpPr>
        <p:spPr>
          <a:xfrm>
            <a:off x="6695077" y="1910166"/>
            <a:ext cx="4209143" cy="1106805"/>
          </a:xfrm>
          <a:prstGeom prst="rect">
            <a:avLst/>
          </a:prstGeom>
          <a:noFill/>
        </p:spPr>
        <p:txBody>
          <a:bodyPr wrap="square" rtlCol="0">
            <a:spAutoFit/>
          </a:bodyPr>
          <a:lstStyle/>
          <a:p>
            <a:pPr algn="l"/>
            <a:r>
              <a:rPr lang="en-US" altLang="zh-CN" sz="6600" b="1" dirty="0">
                <a:gradFill flip="none" rotWithShape="1">
                  <a:gsLst>
                    <a:gs pos="0">
                      <a:srgbClr val="F1B153"/>
                    </a:gs>
                    <a:gs pos="53900">
                      <a:srgbClr val="ED9A22"/>
                    </a:gs>
                    <a:gs pos="100000">
                      <a:srgbClr val="E77A00"/>
                    </a:gs>
                  </a:gsLst>
                  <a:lin ang="0" scaled="1"/>
                  <a:tileRect/>
                </a:gradFill>
                <a:latin typeface="微软雅黑" panose="020B0503020204020204" pitchFamily="34" charset="-122"/>
                <a:ea typeface="微软雅黑" panose="020B0503020204020204" pitchFamily="34" charset="-122"/>
              </a:rPr>
              <a:t>Thanks</a:t>
            </a:r>
            <a:endParaRPr lang="en-US" altLang="zh-CN" sz="6600" b="1" dirty="0">
              <a:gradFill flip="none" rotWithShape="1">
                <a:gsLst>
                  <a:gs pos="0">
                    <a:srgbClr val="F1B153"/>
                  </a:gs>
                  <a:gs pos="53900">
                    <a:srgbClr val="ED9A22"/>
                  </a:gs>
                  <a:gs pos="100000">
                    <a:srgbClr val="E77A00"/>
                  </a:gs>
                </a:gsLst>
                <a:lin ang="0" scaled="1"/>
                <a:tileRect/>
              </a:gra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682585" y="2003891"/>
            <a:ext cx="2411184" cy="2646878"/>
          </a:xfrm>
          <a:prstGeom prst="rect">
            <a:avLst/>
          </a:prstGeom>
          <a:noFill/>
        </p:spPr>
        <p:txBody>
          <a:bodyPr wrap="square" rtlCol="0">
            <a:spAutoFit/>
          </a:bodyPr>
          <a:lstStyle/>
          <a:p>
            <a:r>
              <a:rPr lang="en-US" altLang="zh-CN" sz="16600">
                <a:solidFill>
                  <a:srgbClr val="E77A00"/>
                </a:solidFill>
                <a:latin typeface="Impact" panose="020B0806030902050204" pitchFamily="34" charset="0"/>
                <a:cs typeface="+mn-ea"/>
                <a:sym typeface="+mn-lt"/>
              </a:rPr>
              <a:t>01</a:t>
            </a:r>
            <a:endParaRPr lang="zh-CN" altLang="en-US" sz="16600" dirty="0">
              <a:solidFill>
                <a:srgbClr val="E77A00"/>
              </a:solidFill>
              <a:latin typeface="Impact" panose="020B0806030902050204" pitchFamily="34" charset="0"/>
              <a:cs typeface="+mn-ea"/>
              <a:sym typeface="+mn-lt"/>
            </a:endParaRPr>
          </a:p>
        </p:txBody>
      </p:sp>
      <p:sp>
        <p:nvSpPr>
          <p:cNvPr id="27" name="文本框 26"/>
          <p:cNvSpPr txBox="1"/>
          <p:nvPr/>
        </p:nvSpPr>
        <p:spPr>
          <a:xfrm>
            <a:off x="4093769" y="2347844"/>
            <a:ext cx="3856431" cy="706755"/>
          </a:xfrm>
          <a:prstGeom prst="rect">
            <a:avLst/>
          </a:prstGeom>
          <a:noFill/>
        </p:spPr>
        <p:txBody>
          <a:bodyPr wrap="square" rtlCol="0">
            <a:spAutoFit/>
          </a:bodyPr>
          <a:lstStyle/>
          <a:p>
            <a:r>
              <a:rPr lang="en-US" altLang="zh-CN" sz="4000" b="1" dirty="0">
                <a:solidFill>
                  <a:srgbClr val="E77A00"/>
                </a:solidFill>
                <a:latin typeface="微软雅黑" panose="020B0503020204020204" pitchFamily="34" charset="-122"/>
                <a:ea typeface="微软雅黑" panose="020B0503020204020204" pitchFamily="34" charset="-122"/>
                <a:cs typeface="+mn-ea"/>
                <a:sym typeface="+mn-lt"/>
              </a:rPr>
              <a:t>Introduction</a:t>
            </a:r>
            <a:endParaRPr lang="en-US" altLang="zh-CN" sz="4000" b="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28" name="Footer Text"/>
          <p:cNvSpPr txBox="1"/>
          <p:nvPr/>
        </p:nvSpPr>
        <p:spPr>
          <a:xfrm>
            <a:off x="4204771" y="3180688"/>
            <a:ext cx="6837712" cy="969010"/>
          </a:xfrm>
          <a:prstGeom prst="rect">
            <a:avLst/>
          </a:prstGeom>
          <a:noFill/>
        </p:spPr>
        <p:txBody>
          <a:bodyPr wrap="square" lIns="0" tIns="0" rIns="0" bIns="0" rtlCol="0">
            <a:spAutoFit/>
          </a:bodyPr>
          <a:lstStyle/>
          <a:p>
            <a:pPr>
              <a:lnSpc>
                <a:spcPct val="150000"/>
              </a:lnSpc>
              <a:spcBef>
                <a:spcPts val="0"/>
              </a:spcBef>
            </a:pP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USA has one of the hottest real estate markets right now. We </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deduct a housing dataset</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with various factors </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in order to f</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orecas</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 </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and evaluat</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e </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the real estate market</a:t>
            </a:r>
            <a:r>
              <a:rPr lang="en-US" altLang="zh-CN"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 </a:t>
            </a:r>
            <a:endParaRPr lang="en-US" altLang="zh-CN" sz="1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cxnSp>
        <p:nvCxnSpPr>
          <p:cNvPr id="29" name="直接连接符 28"/>
          <p:cNvCxnSpPr/>
          <p:nvPr/>
        </p:nvCxnSpPr>
        <p:spPr>
          <a:xfrm>
            <a:off x="3937000" y="2373244"/>
            <a:ext cx="0" cy="180234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arn(inVertical)">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6055"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Introduction - Data information</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6147" name="Freeform 3"/>
          <p:cNvSpPr/>
          <p:nvPr/>
        </p:nvSpPr>
        <p:spPr bwMode="auto">
          <a:xfrm>
            <a:off x="1111039" y="3279944"/>
            <a:ext cx="2781300" cy="670984"/>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2"/>
          </a:solidFill>
          <a:ln w="9525" cmpd="sng">
            <a:solidFill>
              <a:srgbClr val="CBAB89"/>
            </a:solidFill>
            <a:round/>
          </a:ln>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48" name="Freeform 4"/>
          <p:cNvSpPr/>
          <p:nvPr/>
        </p:nvSpPr>
        <p:spPr bwMode="auto">
          <a:xfrm>
            <a:off x="3598334" y="3385778"/>
            <a:ext cx="2785533" cy="670984"/>
          </a:xfrm>
          <a:custGeom>
            <a:avLst/>
            <a:gdLst>
              <a:gd name="T0" fmla="*/ 856 w 879"/>
              <a:gd name="T1" fmla="*/ 0 h 210"/>
              <a:gd name="T2" fmla="*/ 23 w 879"/>
              <a:gd name="T3" fmla="*/ 0 h 210"/>
              <a:gd name="T4" fmla="*/ 0 w 879"/>
              <a:gd name="T5" fmla="*/ 23 h 210"/>
              <a:gd name="T6" fmla="*/ 0 w 879"/>
              <a:gd name="T7" fmla="*/ 154 h 210"/>
              <a:gd name="T8" fmla="*/ 23 w 879"/>
              <a:gd name="T9" fmla="*/ 177 h 210"/>
              <a:gd name="T10" fmla="*/ 397 w 879"/>
              <a:gd name="T11" fmla="*/ 177 h 210"/>
              <a:gd name="T12" fmla="*/ 418 w 879"/>
              <a:gd name="T13" fmla="*/ 210 h 210"/>
              <a:gd name="T14" fmla="*/ 440 w 879"/>
              <a:gd name="T15" fmla="*/ 177 h 210"/>
              <a:gd name="T16" fmla="*/ 856 w 879"/>
              <a:gd name="T17" fmla="*/ 177 h 210"/>
              <a:gd name="T18" fmla="*/ 879 w 879"/>
              <a:gd name="T19" fmla="*/ 154 h 210"/>
              <a:gd name="T20" fmla="*/ 879 w 879"/>
              <a:gd name="T21" fmla="*/ 23 h 210"/>
              <a:gd name="T22" fmla="*/ 856 w 879"/>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9" h="210">
                <a:moveTo>
                  <a:pt x="856" y="0"/>
                </a:moveTo>
                <a:cubicBezTo>
                  <a:pt x="23" y="0"/>
                  <a:pt x="23" y="0"/>
                  <a:pt x="23" y="0"/>
                </a:cubicBezTo>
                <a:cubicBezTo>
                  <a:pt x="10" y="0"/>
                  <a:pt x="0" y="10"/>
                  <a:pt x="0" y="23"/>
                </a:cubicBezTo>
                <a:cubicBezTo>
                  <a:pt x="0" y="154"/>
                  <a:pt x="0" y="154"/>
                  <a:pt x="0" y="154"/>
                </a:cubicBezTo>
                <a:cubicBezTo>
                  <a:pt x="0" y="167"/>
                  <a:pt x="10" y="177"/>
                  <a:pt x="23" y="177"/>
                </a:cubicBezTo>
                <a:cubicBezTo>
                  <a:pt x="397" y="177"/>
                  <a:pt x="397" y="177"/>
                  <a:pt x="397" y="177"/>
                </a:cubicBezTo>
                <a:cubicBezTo>
                  <a:pt x="418" y="210"/>
                  <a:pt x="418" y="210"/>
                  <a:pt x="418" y="210"/>
                </a:cubicBezTo>
                <a:cubicBezTo>
                  <a:pt x="440" y="177"/>
                  <a:pt x="440" y="177"/>
                  <a:pt x="440" y="177"/>
                </a:cubicBezTo>
                <a:cubicBezTo>
                  <a:pt x="856" y="177"/>
                  <a:pt x="856" y="177"/>
                  <a:pt x="856" y="177"/>
                </a:cubicBezTo>
                <a:cubicBezTo>
                  <a:pt x="869" y="177"/>
                  <a:pt x="879" y="167"/>
                  <a:pt x="879" y="154"/>
                </a:cubicBezTo>
                <a:cubicBezTo>
                  <a:pt x="879" y="23"/>
                  <a:pt x="879" y="23"/>
                  <a:pt x="879" y="23"/>
                </a:cubicBezTo>
                <a:cubicBezTo>
                  <a:pt x="879" y="10"/>
                  <a:pt x="869" y="0"/>
                  <a:pt x="856" y="0"/>
                </a:cubicBezTo>
                <a:close/>
              </a:path>
            </a:pathLst>
          </a:custGeom>
          <a:solidFill>
            <a:schemeClr val="bg1"/>
          </a:solidFill>
          <a:ln w="9525" cmpd="sng">
            <a:solidFill>
              <a:srgbClr val="4F5D70"/>
            </a:solidFill>
            <a:round/>
          </a:ln>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49" name="Freeform 5"/>
          <p:cNvSpPr/>
          <p:nvPr/>
        </p:nvSpPr>
        <p:spPr bwMode="auto">
          <a:xfrm>
            <a:off x="6007101" y="3279944"/>
            <a:ext cx="2779183" cy="670984"/>
          </a:xfrm>
          <a:custGeom>
            <a:avLst/>
            <a:gdLst>
              <a:gd name="T0" fmla="*/ 856 w 878"/>
              <a:gd name="T1" fmla="*/ 33 h 210"/>
              <a:gd name="T2" fmla="*/ 418 w 878"/>
              <a:gd name="T3" fmla="*/ 33 h 210"/>
              <a:gd name="T4" fmla="*/ 396 w 878"/>
              <a:gd name="T5" fmla="*/ 0 h 210"/>
              <a:gd name="T6" fmla="*/ 375 w 878"/>
              <a:gd name="T7" fmla="*/ 33 h 210"/>
              <a:gd name="T8" fmla="*/ 22 w 878"/>
              <a:gd name="T9" fmla="*/ 33 h 210"/>
              <a:gd name="T10" fmla="*/ 0 w 878"/>
              <a:gd name="T11" fmla="*/ 56 h 210"/>
              <a:gd name="T12" fmla="*/ 0 w 878"/>
              <a:gd name="T13" fmla="*/ 187 h 210"/>
              <a:gd name="T14" fmla="*/ 22 w 878"/>
              <a:gd name="T15" fmla="*/ 210 h 210"/>
              <a:gd name="T16" fmla="*/ 856 w 878"/>
              <a:gd name="T17" fmla="*/ 210 h 210"/>
              <a:gd name="T18" fmla="*/ 878 w 878"/>
              <a:gd name="T19" fmla="*/ 187 h 210"/>
              <a:gd name="T20" fmla="*/ 878 w 878"/>
              <a:gd name="T21" fmla="*/ 56 h 210"/>
              <a:gd name="T22" fmla="*/ 856 w 878"/>
              <a:gd name="T23" fmla="*/ 33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33"/>
                </a:moveTo>
                <a:cubicBezTo>
                  <a:pt x="418" y="33"/>
                  <a:pt x="418" y="33"/>
                  <a:pt x="418" y="33"/>
                </a:cubicBezTo>
                <a:cubicBezTo>
                  <a:pt x="396" y="0"/>
                  <a:pt x="396" y="0"/>
                  <a:pt x="396" y="0"/>
                </a:cubicBezTo>
                <a:cubicBezTo>
                  <a:pt x="375" y="33"/>
                  <a:pt x="375" y="33"/>
                  <a:pt x="375" y="33"/>
                </a:cubicBezTo>
                <a:cubicBezTo>
                  <a:pt x="22" y="33"/>
                  <a:pt x="22" y="33"/>
                  <a:pt x="22" y="33"/>
                </a:cubicBezTo>
                <a:cubicBezTo>
                  <a:pt x="10" y="33"/>
                  <a:pt x="0" y="43"/>
                  <a:pt x="0" y="56"/>
                </a:cubicBezTo>
                <a:cubicBezTo>
                  <a:pt x="0" y="187"/>
                  <a:pt x="0" y="187"/>
                  <a:pt x="0" y="187"/>
                </a:cubicBezTo>
                <a:cubicBezTo>
                  <a:pt x="0" y="200"/>
                  <a:pt x="10" y="210"/>
                  <a:pt x="22" y="210"/>
                </a:cubicBezTo>
                <a:cubicBezTo>
                  <a:pt x="856" y="210"/>
                  <a:pt x="856" y="210"/>
                  <a:pt x="856" y="210"/>
                </a:cubicBezTo>
                <a:cubicBezTo>
                  <a:pt x="868" y="210"/>
                  <a:pt x="878" y="200"/>
                  <a:pt x="878" y="187"/>
                </a:cubicBezTo>
                <a:cubicBezTo>
                  <a:pt x="878" y="56"/>
                  <a:pt x="878" y="56"/>
                  <a:pt x="878" y="56"/>
                </a:cubicBezTo>
                <a:cubicBezTo>
                  <a:pt x="878" y="43"/>
                  <a:pt x="868" y="33"/>
                  <a:pt x="856" y="33"/>
                </a:cubicBezTo>
                <a:close/>
              </a:path>
            </a:pathLst>
          </a:custGeom>
          <a:solidFill>
            <a:schemeClr val="accent2"/>
          </a:solidFill>
          <a:ln w="9525" cmpd="sng">
            <a:solidFill>
              <a:srgbClr val="CBAB89"/>
            </a:solidFill>
            <a:round/>
          </a:ln>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50" name="Freeform 6"/>
          <p:cNvSpPr/>
          <p:nvPr/>
        </p:nvSpPr>
        <p:spPr bwMode="auto">
          <a:xfrm>
            <a:off x="8502651" y="3383662"/>
            <a:ext cx="2781300" cy="670983"/>
          </a:xfrm>
          <a:custGeom>
            <a:avLst/>
            <a:gdLst>
              <a:gd name="T0" fmla="*/ 856 w 878"/>
              <a:gd name="T1" fmla="*/ 0 h 210"/>
              <a:gd name="T2" fmla="*/ 22 w 878"/>
              <a:gd name="T3" fmla="*/ 0 h 210"/>
              <a:gd name="T4" fmla="*/ 0 w 878"/>
              <a:gd name="T5" fmla="*/ 23 h 210"/>
              <a:gd name="T6" fmla="*/ 0 w 878"/>
              <a:gd name="T7" fmla="*/ 154 h 210"/>
              <a:gd name="T8" fmla="*/ 22 w 878"/>
              <a:gd name="T9" fmla="*/ 177 h 210"/>
              <a:gd name="T10" fmla="*/ 396 w 878"/>
              <a:gd name="T11" fmla="*/ 177 h 210"/>
              <a:gd name="T12" fmla="*/ 417 w 878"/>
              <a:gd name="T13" fmla="*/ 210 h 210"/>
              <a:gd name="T14" fmla="*/ 439 w 878"/>
              <a:gd name="T15" fmla="*/ 177 h 210"/>
              <a:gd name="T16" fmla="*/ 856 w 878"/>
              <a:gd name="T17" fmla="*/ 177 h 210"/>
              <a:gd name="T18" fmla="*/ 878 w 878"/>
              <a:gd name="T19" fmla="*/ 154 h 210"/>
              <a:gd name="T20" fmla="*/ 878 w 878"/>
              <a:gd name="T21" fmla="*/ 23 h 210"/>
              <a:gd name="T22" fmla="*/ 856 w 87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8" h="210">
                <a:moveTo>
                  <a:pt x="856" y="0"/>
                </a:moveTo>
                <a:cubicBezTo>
                  <a:pt x="22" y="0"/>
                  <a:pt x="22" y="0"/>
                  <a:pt x="22" y="0"/>
                </a:cubicBezTo>
                <a:cubicBezTo>
                  <a:pt x="10" y="0"/>
                  <a:pt x="0" y="10"/>
                  <a:pt x="0" y="23"/>
                </a:cubicBezTo>
                <a:cubicBezTo>
                  <a:pt x="0" y="154"/>
                  <a:pt x="0" y="154"/>
                  <a:pt x="0" y="154"/>
                </a:cubicBezTo>
                <a:cubicBezTo>
                  <a:pt x="0" y="167"/>
                  <a:pt x="10" y="177"/>
                  <a:pt x="22" y="177"/>
                </a:cubicBezTo>
                <a:cubicBezTo>
                  <a:pt x="396" y="177"/>
                  <a:pt x="396" y="177"/>
                  <a:pt x="396" y="177"/>
                </a:cubicBezTo>
                <a:cubicBezTo>
                  <a:pt x="417" y="210"/>
                  <a:pt x="417" y="210"/>
                  <a:pt x="417" y="210"/>
                </a:cubicBezTo>
                <a:cubicBezTo>
                  <a:pt x="439" y="177"/>
                  <a:pt x="439" y="177"/>
                  <a:pt x="439" y="177"/>
                </a:cubicBezTo>
                <a:cubicBezTo>
                  <a:pt x="856" y="177"/>
                  <a:pt x="856" y="177"/>
                  <a:pt x="856" y="177"/>
                </a:cubicBezTo>
                <a:cubicBezTo>
                  <a:pt x="868" y="177"/>
                  <a:pt x="878" y="167"/>
                  <a:pt x="878" y="154"/>
                </a:cubicBezTo>
                <a:cubicBezTo>
                  <a:pt x="878" y="23"/>
                  <a:pt x="878" y="23"/>
                  <a:pt x="878" y="23"/>
                </a:cubicBezTo>
                <a:cubicBezTo>
                  <a:pt x="878" y="10"/>
                  <a:pt x="868" y="0"/>
                  <a:pt x="856" y="0"/>
                </a:cubicBezTo>
                <a:close/>
              </a:path>
            </a:pathLst>
          </a:custGeom>
          <a:solidFill>
            <a:schemeClr val="bg1"/>
          </a:solidFill>
          <a:ln w="9525" cmpd="sng">
            <a:solidFill>
              <a:srgbClr val="4F5D70"/>
            </a:solidFill>
            <a:round/>
          </a:ln>
        </p:spPr>
        <p:txBody>
          <a:bodyPr/>
          <a:lstStyle/>
          <a:p>
            <a:endParaRPr lang="zh-CN" altLang="en-US" sz="2400">
              <a:latin typeface="微软雅黑" panose="020B0503020204020204" pitchFamily="34" charset="-122"/>
              <a:ea typeface="微软雅黑" panose="020B0503020204020204" pitchFamily="34" charset="-122"/>
            </a:endParaRPr>
          </a:p>
        </p:txBody>
      </p:sp>
      <p:grpSp>
        <p:nvGrpSpPr>
          <p:cNvPr id="6151" name="Group 7"/>
          <p:cNvGrpSpPr/>
          <p:nvPr/>
        </p:nvGrpSpPr>
        <p:grpSpPr bwMode="auto">
          <a:xfrm>
            <a:off x="6244167" y="3544528"/>
            <a:ext cx="203200" cy="254000"/>
            <a:chOff x="0" y="0"/>
            <a:chExt cx="96" cy="120"/>
          </a:xfrm>
        </p:grpSpPr>
        <p:sp>
          <p:nvSpPr>
            <p:cNvPr id="6152" name="Freeform 8"/>
            <p:cNvSpPr>
              <a:spLocks noEditPoints="1"/>
            </p:cNvSpPr>
            <p:nvPr/>
          </p:nvSpPr>
          <p:spPr bwMode="auto">
            <a:xfrm>
              <a:off x="0" y="0"/>
              <a:ext cx="96" cy="120"/>
            </a:xfrm>
            <a:custGeom>
              <a:avLst/>
              <a:gdLst>
                <a:gd name="T0" fmla="*/ 0 w 96"/>
                <a:gd name="T1" fmla="*/ 0 h 120"/>
                <a:gd name="T2" fmla="*/ 0 w 96"/>
                <a:gd name="T3" fmla="*/ 120 h 120"/>
                <a:gd name="T4" fmla="*/ 66 w 96"/>
                <a:gd name="T5" fmla="*/ 120 h 120"/>
                <a:gd name="T6" fmla="*/ 96 w 96"/>
                <a:gd name="T7" fmla="*/ 89 h 120"/>
                <a:gd name="T8" fmla="*/ 96 w 96"/>
                <a:gd name="T9" fmla="*/ 0 h 120"/>
                <a:gd name="T10" fmla="*/ 0 w 96"/>
                <a:gd name="T11" fmla="*/ 0 h 120"/>
                <a:gd name="T12" fmla="*/ 9 w 96"/>
                <a:gd name="T13" fmla="*/ 11 h 120"/>
                <a:gd name="T14" fmla="*/ 86 w 96"/>
                <a:gd name="T15" fmla="*/ 11 h 120"/>
                <a:gd name="T16" fmla="*/ 86 w 96"/>
                <a:gd name="T17" fmla="*/ 82 h 120"/>
                <a:gd name="T18" fmla="*/ 60 w 96"/>
                <a:gd name="T19" fmla="*/ 82 h 120"/>
                <a:gd name="T20" fmla="*/ 60 w 96"/>
                <a:gd name="T21" fmla="*/ 109 h 120"/>
                <a:gd name="T22" fmla="*/ 9 w 96"/>
                <a:gd name="T23" fmla="*/ 109 h 120"/>
                <a:gd name="T24" fmla="*/ 9 w 96"/>
                <a:gd name="T25" fmla="*/ 11 h 120"/>
                <a:gd name="T26" fmla="*/ 80 w 96"/>
                <a:gd name="T27" fmla="*/ 92 h 120"/>
                <a:gd name="T28" fmla="*/ 69 w 96"/>
                <a:gd name="T29" fmla="*/ 101 h 120"/>
                <a:gd name="T30" fmla="*/ 69 w 96"/>
                <a:gd name="T31" fmla="*/ 92 h 120"/>
                <a:gd name="T32" fmla="*/ 80 w 96"/>
                <a:gd name="T33"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0">
                  <a:moveTo>
                    <a:pt x="0" y="0"/>
                  </a:moveTo>
                  <a:lnTo>
                    <a:pt x="0" y="120"/>
                  </a:lnTo>
                  <a:lnTo>
                    <a:pt x="66" y="120"/>
                  </a:lnTo>
                  <a:lnTo>
                    <a:pt x="96" y="89"/>
                  </a:lnTo>
                  <a:lnTo>
                    <a:pt x="96" y="0"/>
                  </a:lnTo>
                  <a:lnTo>
                    <a:pt x="0" y="0"/>
                  </a:lnTo>
                  <a:close/>
                  <a:moveTo>
                    <a:pt x="9" y="11"/>
                  </a:moveTo>
                  <a:lnTo>
                    <a:pt x="86" y="11"/>
                  </a:lnTo>
                  <a:lnTo>
                    <a:pt x="86" y="82"/>
                  </a:lnTo>
                  <a:lnTo>
                    <a:pt x="60" y="82"/>
                  </a:lnTo>
                  <a:lnTo>
                    <a:pt x="60" y="109"/>
                  </a:lnTo>
                  <a:lnTo>
                    <a:pt x="9" y="109"/>
                  </a:lnTo>
                  <a:lnTo>
                    <a:pt x="9" y="11"/>
                  </a:lnTo>
                  <a:close/>
                  <a:moveTo>
                    <a:pt x="80" y="92"/>
                  </a:moveTo>
                  <a:lnTo>
                    <a:pt x="69" y="101"/>
                  </a:lnTo>
                  <a:lnTo>
                    <a:pt x="69" y="92"/>
                  </a:lnTo>
                  <a:lnTo>
                    <a:pt x="80" y="9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53" name="Rectangle 9"/>
            <p:cNvSpPr>
              <a:spLocks noChangeArrowheads="1"/>
            </p:cNvSpPr>
            <p:nvPr/>
          </p:nvSpPr>
          <p:spPr bwMode="auto">
            <a:xfrm>
              <a:off x="27" y="33"/>
              <a:ext cx="4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54" name="Rectangle 10"/>
            <p:cNvSpPr>
              <a:spLocks noChangeArrowheads="1"/>
            </p:cNvSpPr>
            <p:nvPr/>
          </p:nvSpPr>
          <p:spPr bwMode="auto">
            <a:xfrm>
              <a:off x="27" y="61"/>
              <a:ext cx="27"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6155" name="Group 11"/>
          <p:cNvGrpSpPr/>
          <p:nvPr/>
        </p:nvGrpSpPr>
        <p:grpSpPr bwMode="auto">
          <a:xfrm>
            <a:off x="8741835" y="3555111"/>
            <a:ext cx="247649" cy="230717"/>
            <a:chOff x="0" y="0"/>
            <a:chExt cx="117" cy="109"/>
          </a:xfrm>
          <a:solidFill>
            <a:srgbClr val="E61011"/>
          </a:solidFill>
        </p:grpSpPr>
        <p:sp>
          <p:nvSpPr>
            <p:cNvPr id="6156" name="Freeform 12"/>
            <p:cNvSpPr>
              <a:spLocks noEditPoints="1"/>
            </p:cNvSpPr>
            <p:nvPr/>
          </p:nvSpPr>
          <p:spPr bwMode="auto">
            <a:xfrm>
              <a:off x="0" y="0"/>
              <a:ext cx="117" cy="109"/>
            </a:xfrm>
            <a:custGeom>
              <a:avLst/>
              <a:gdLst>
                <a:gd name="T0" fmla="*/ 100 w 117"/>
                <a:gd name="T1" fmla="*/ 38 h 109"/>
                <a:gd name="T2" fmla="*/ 100 w 117"/>
                <a:gd name="T3" fmla="*/ 0 h 109"/>
                <a:gd name="T4" fmla="*/ 0 w 117"/>
                <a:gd name="T5" fmla="*/ 0 h 109"/>
                <a:gd name="T6" fmla="*/ 0 w 117"/>
                <a:gd name="T7" fmla="*/ 82 h 109"/>
                <a:gd name="T8" fmla="*/ 24 w 117"/>
                <a:gd name="T9" fmla="*/ 82 h 109"/>
                <a:gd name="T10" fmla="*/ 24 w 117"/>
                <a:gd name="T11" fmla="*/ 109 h 109"/>
                <a:gd name="T12" fmla="*/ 54 w 117"/>
                <a:gd name="T13" fmla="*/ 82 h 109"/>
                <a:gd name="T14" fmla="*/ 57 w 117"/>
                <a:gd name="T15" fmla="*/ 82 h 109"/>
                <a:gd name="T16" fmla="*/ 57 w 117"/>
                <a:gd name="T17" fmla="*/ 99 h 109"/>
                <a:gd name="T18" fmla="*/ 60 w 117"/>
                <a:gd name="T19" fmla="*/ 99 h 109"/>
                <a:gd name="T20" fmla="*/ 117 w 117"/>
                <a:gd name="T21" fmla="*/ 99 h 109"/>
                <a:gd name="T22" fmla="*/ 117 w 117"/>
                <a:gd name="T23" fmla="*/ 43 h 109"/>
                <a:gd name="T24" fmla="*/ 117 w 117"/>
                <a:gd name="T25" fmla="*/ 38 h 109"/>
                <a:gd name="T26" fmla="*/ 100 w 117"/>
                <a:gd name="T27" fmla="*/ 38 h 109"/>
                <a:gd name="T28" fmla="*/ 51 w 117"/>
                <a:gd name="T29" fmla="*/ 71 h 109"/>
                <a:gd name="T30" fmla="*/ 34 w 117"/>
                <a:gd name="T31" fmla="*/ 86 h 109"/>
                <a:gd name="T32" fmla="*/ 34 w 117"/>
                <a:gd name="T33" fmla="*/ 71 h 109"/>
                <a:gd name="T34" fmla="*/ 10 w 117"/>
                <a:gd name="T35" fmla="*/ 71 h 109"/>
                <a:gd name="T36" fmla="*/ 10 w 117"/>
                <a:gd name="T37" fmla="*/ 9 h 109"/>
                <a:gd name="T38" fmla="*/ 90 w 117"/>
                <a:gd name="T39" fmla="*/ 9 h 109"/>
                <a:gd name="T40" fmla="*/ 90 w 117"/>
                <a:gd name="T41" fmla="*/ 38 h 109"/>
                <a:gd name="T42" fmla="*/ 57 w 117"/>
                <a:gd name="T43" fmla="*/ 38 h 109"/>
                <a:gd name="T44" fmla="*/ 57 w 117"/>
                <a:gd name="T45" fmla="*/ 71 h 109"/>
                <a:gd name="T46" fmla="*/ 51 w 117"/>
                <a:gd name="T47" fmla="*/ 71 h 109"/>
                <a:gd name="T48" fmla="*/ 108 w 117"/>
                <a:gd name="T49" fmla="*/ 89 h 109"/>
                <a:gd name="T50" fmla="*/ 67 w 117"/>
                <a:gd name="T51" fmla="*/ 89 h 109"/>
                <a:gd name="T52" fmla="*/ 67 w 117"/>
                <a:gd name="T53" fmla="*/ 47 h 109"/>
                <a:gd name="T54" fmla="*/ 108 w 117"/>
                <a:gd name="T55" fmla="*/ 47 h 109"/>
                <a:gd name="T56" fmla="*/ 108 w 117"/>
                <a:gd name="T57" fmla="*/ 8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7" h="109">
                  <a:moveTo>
                    <a:pt x="100" y="38"/>
                  </a:moveTo>
                  <a:lnTo>
                    <a:pt x="100" y="0"/>
                  </a:lnTo>
                  <a:lnTo>
                    <a:pt x="0" y="0"/>
                  </a:lnTo>
                  <a:lnTo>
                    <a:pt x="0" y="82"/>
                  </a:lnTo>
                  <a:lnTo>
                    <a:pt x="24" y="82"/>
                  </a:lnTo>
                  <a:lnTo>
                    <a:pt x="24" y="109"/>
                  </a:lnTo>
                  <a:lnTo>
                    <a:pt x="54" y="82"/>
                  </a:lnTo>
                  <a:lnTo>
                    <a:pt x="57" y="82"/>
                  </a:lnTo>
                  <a:lnTo>
                    <a:pt x="57" y="99"/>
                  </a:lnTo>
                  <a:lnTo>
                    <a:pt x="60" y="99"/>
                  </a:lnTo>
                  <a:lnTo>
                    <a:pt x="117" y="99"/>
                  </a:lnTo>
                  <a:lnTo>
                    <a:pt x="117" y="43"/>
                  </a:lnTo>
                  <a:lnTo>
                    <a:pt x="117" y="38"/>
                  </a:lnTo>
                  <a:lnTo>
                    <a:pt x="100" y="38"/>
                  </a:lnTo>
                  <a:close/>
                  <a:moveTo>
                    <a:pt x="51" y="71"/>
                  </a:moveTo>
                  <a:lnTo>
                    <a:pt x="34" y="86"/>
                  </a:lnTo>
                  <a:lnTo>
                    <a:pt x="34" y="71"/>
                  </a:lnTo>
                  <a:lnTo>
                    <a:pt x="10" y="71"/>
                  </a:lnTo>
                  <a:lnTo>
                    <a:pt x="10" y="9"/>
                  </a:lnTo>
                  <a:lnTo>
                    <a:pt x="90" y="9"/>
                  </a:lnTo>
                  <a:lnTo>
                    <a:pt x="90" y="38"/>
                  </a:lnTo>
                  <a:lnTo>
                    <a:pt x="57" y="38"/>
                  </a:lnTo>
                  <a:lnTo>
                    <a:pt x="57" y="71"/>
                  </a:lnTo>
                  <a:lnTo>
                    <a:pt x="51" y="71"/>
                  </a:lnTo>
                  <a:close/>
                  <a:moveTo>
                    <a:pt x="108" y="89"/>
                  </a:moveTo>
                  <a:lnTo>
                    <a:pt x="67" y="89"/>
                  </a:lnTo>
                  <a:lnTo>
                    <a:pt x="67" y="47"/>
                  </a:lnTo>
                  <a:lnTo>
                    <a:pt x="108" y="47"/>
                  </a:lnTo>
                  <a:lnTo>
                    <a:pt x="108" y="89"/>
                  </a:lnTo>
                  <a:close/>
                </a:path>
              </a:pathLst>
            </a:custGeom>
            <a:solidFill>
              <a:srgbClr val="4F5D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57" name="Rectangle 13"/>
            <p:cNvSpPr>
              <a:spLocks noChangeArrowheads="1"/>
            </p:cNvSpPr>
            <p:nvPr/>
          </p:nvSpPr>
          <p:spPr bwMode="auto">
            <a:xfrm>
              <a:off x="75" y="64"/>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58" name="Rectangle 14"/>
            <p:cNvSpPr>
              <a:spLocks noChangeArrowheads="1"/>
            </p:cNvSpPr>
            <p:nvPr/>
          </p:nvSpPr>
          <p:spPr bwMode="auto">
            <a:xfrm>
              <a:off x="90" y="64"/>
              <a:ext cx="9"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6159" name="Group 15"/>
          <p:cNvGrpSpPr/>
          <p:nvPr/>
        </p:nvGrpSpPr>
        <p:grpSpPr bwMode="auto">
          <a:xfrm>
            <a:off x="3790950" y="3546645"/>
            <a:ext cx="247651" cy="249767"/>
            <a:chOff x="0" y="0"/>
            <a:chExt cx="117" cy="118"/>
          </a:xfrm>
          <a:solidFill>
            <a:srgbClr val="4F5D70"/>
          </a:solidFill>
        </p:grpSpPr>
        <p:sp>
          <p:nvSpPr>
            <p:cNvPr id="6160" name="Freeform 16"/>
            <p:cNvSpPr>
              <a:spLocks noEditPoints="1"/>
            </p:cNvSpPr>
            <p:nvPr/>
          </p:nvSpPr>
          <p:spPr bwMode="auto">
            <a:xfrm>
              <a:off x="0" y="0"/>
              <a:ext cx="117" cy="118"/>
            </a:xfrm>
            <a:custGeom>
              <a:avLst/>
              <a:gdLst>
                <a:gd name="T0" fmla="*/ 117 w 117"/>
                <a:gd name="T1" fmla="*/ 21 h 118"/>
                <a:gd name="T2" fmla="*/ 107 w 117"/>
                <a:gd name="T3" fmla="*/ 21 h 118"/>
                <a:gd name="T4" fmla="*/ 78 w 117"/>
                <a:gd name="T5" fmla="*/ 21 h 118"/>
                <a:gd name="T6" fmla="*/ 78 w 117"/>
                <a:gd name="T7" fmla="*/ 0 h 118"/>
                <a:gd name="T8" fmla="*/ 39 w 117"/>
                <a:gd name="T9" fmla="*/ 0 h 118"/>
                <a:gd name="T10" fmla="*/ 39 w 117"/>
                <a:gd name="T11" fmla="*/ 21 h 118"/>
                <a:gd name="T12" fmla="*/ 11 w 117"/>
                <a:gd name="T13" fmla="*/ 21 h 118"/>
                <a:gd name="T14" fmla="*/ 0 w 117"/>
                <a:gd name="T15" fmla="*/ 21 h 118"/>
                <a:gd name="T16" fmla="*/ 0 w 117"/>
                <a:gd name="T17" fmla="*/ 31 h 118"/>
                <a:gd name="T18" fmla="*/ 11 w 117"/>
                <a:gd name="T19" fmla="*/ 31 h 118"/>
                <a:gd name="T20" fmla="*/ 11 w 117"/>
                <a:gd name="T21" fmla="*/ 118 h 118"/>
                <a:gd name="T22" fmla="*/ 107 w 117"/>
                <a:gd name="T23" fmla="*/ 118 h 118"/>
                <a:gd name="T24" fmla="*/ 107 w 117"/>
                <a:gd name="T25" fmla="*/ 31 h 118"/>
                <a:gd name="T26" fmla="*/ 117 w 117"/>
                <a:gd name="T27" fmla="*/ 31 h 118"/>
                <a:gd name="T28" fmla="*/ 117 w 117"/>
                <a:gd name="T29" fmla="*/ 21 h 118"/>
                <a:gd name="T30" fmla="*/ 50 w 117"/>
                <a:gd name="T31" fmla="*/ 10 h 118"/>
                <a:gd name="T32" fmla="*/ 68 w 117"/>
                <a:gd name="T33" fmla="*/ 10 h 118"/>
                <a:gd name="T34" fmla="*/ 68 w 117"/>
                <a:gd name="T35" fmla="*/ 21 h 118"/>
                <a:gd name="T36" fmla="*/ 50 w 117"/>
                <a:gd name="T37" fmla="*/ 21 h 118"/>
                <a:gd name="T38" fmla="*/ 50 w 117"/>
                <a:gd name="T39" fmla="*/ 10 h 118"/>
                <a:gd name="T40" fmla="*/ 95 w 117"/>
                <a:gd name="T41" fmla="*/ 105 h 118"/>
                <a:gd name="T42" fmla="*/ 21 w 117"/>
                <a:gd name="T43" fmla="*/ 105 h 118"/>
                <a:gd name="T44" fmla="*/ 21 w 117"/>
                <a:gd name="T45" fmla="*/ 31 h 118"/>
                <a:gd name="T46" fmla="*/ 39 w 117"/>
                <a:gd name="T47" fmla="*/ 31 h 118"/>
                <a:gd name="T48" fmla="*/ 78 w 117"/>
                <a:gd name="T49" fmla="*/ 31 h 118"/>
                <a:gd name="T50" fmla="*/ 95 w 117"/>
                <a:gd name="T51" fmla="*/ 31 h 118"/>
                <a:gd name="T52" fmla="*/ 95 w 117"/>
                <a:gd name="T53" fmla="*/ 10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 h="118">
                  <a:moveTo>
                    <a:pt x="117" y="21"/>
                  </a:moveTo>
                  <a:lnTo>
                    <a:pt x="107" y="21"/>
                  </a:lnTo>
                  <a:lnTo>
                    <a:pt x="78" y="21"/>
                  </a:lnTo>
                  <a:lnTo>
                    <a:pt x="78" y="0"/>
                  </a:lnTo>
                  <a:lnTo>
                    <a:pt x="39" y="0"/>
                  </a:lnTo>
                  <a:lnTo>
                    <a:pt x="39" y="21"/>
                  </a:lnTo>
                  <a:lnTo>
                    <a:pt x="11" y="21"/>
                  </a:lnTo>
                  <a:lnTo>
                    <a:pt x="0" y="21"/>
                  </a:lnTo>
                  <a:lnTo>
                    <a:pt x="0" y="31"/>
                  </a:lnTo>
                  <a:lnTo>
                    <a:pt x="11" y="31"/>
                  </a:lnTo>
                  <a:lnTo>
                    <a:pt x="11" y="118"/>
                  </a:lnTo>
                  <a:lnTo>
                    <a:pt x="107" y="118"/>
                  </a:lnTo>
                  <a:lnTo>
                    <a:pt x="107" y="31"/>
                  </a:lnTo>
                  <a:lnTo>
                    <a:pt x="117" y="31"/>
                  </a:lnTo>
                  <a:lnTo>
                    <a:pt x="117" y="21"/>
                  </a:lnTo>
                  <a:close/>
                  <a:moveTo>
                    <a:pt x="50" y="10"/>
                  </a:moveTo>
                  <a:lnTo>
                    <a:pt x="68" y="10"/>
                  </a:lnTo>
                  <a:lnTo>
                    <a:pt x="68" y="21"/>
                  </a:lnTo>
                  <a:lnTo>
                    <a:pt x="50" y="21"/>
                  </a:lnTo>
                  <a:lnTo>
                    <a:pt x="50" y="10"/>
                  </a:lnTo>
                  <a:close/>
                  <a:moveTo>
                    <a:pt x="95" y="105"/>
                  </a:moveTo>
                  <a:lnTo>
                    <a:pt x="21" y="105"/>
                  </a:lnTo>
                  <a:lnTo>
                    <a:pt x="21" y="31"/>
                  </a:lnTo>
                  <a:lnTo>
                    <a:pt x="39" y="31"/>
                  </a:lnTo>
                  <a:lnTo>
                    <a:pt x="78" y="31"/>
                  </a:lnTo>
                  <a:lnTo>
                    <a:pt x="95" y="31"/>
                  </a:lnTo>
                  <a:lnTo>
                    <a:pt x="95" y="10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61" name="Rectangle 17"/>
            <p:cNvSpPr>
              <a:spLocks noChangeArrowheads="1"/>
            </p:cNvSpPr>
            <p:nvPr/>
          </p:nvSpPr>
          <p:spPr bwMode="auto">
            <a:xfrm>
              <a:off x="36" y="48"/>
              <a:ext cx="12"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62" name="Rectangle 18"/>
            <p:cNvSpPr>
              <a:spLocks noChangeArrowheads="1"/>
            </p:cNvSpPr>
            <p:nvPr/>
          </p:nvSpPr>
          <p:spPr bwMode="auto">
            <a:xfrm>
              <a:off x="69" y="48"/>
              <a:ext cx="11" cy="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grpSp>
        <p:nvGrpSpPr>
          <p:cNvPr id="6163" name="Group 19"/>
          <p:cNvGrpSpPr/>
          <p:nvPr/>
        </p:nvGrpSpPr>
        <p:grpSpPr bwMode="auto">
          <a:xfrm>
            <a:off x="1295402" y="3544528"/>
            <a:ext cx="222249" cy="254000"/>
            <a:chOff x="0" y="0"/>
            <a:chExt cx="105" cy="120"/>
          </a:xfrm>
        </p:grpSpPr>
        <p:sp>
          <p:nvSpPr>
            <p:cNvPr id="6164" name="Freeform 20"/>
            <p:cNvSpPr/>
            <p:nvPr/>
          </p:nvSpPr>
          <p:spPr bwMode="auto">
            <a:xfrm>
              <a:off x="18" y="47"/>
              <a:ext cx="53" cy="26"/>
            </a:xfrm>
            <a:custGeom>
              <a:avLst/>
              <a:gdLst>
                <a:gd name="T0" fmla="*/ 18 w 35"/>
                <a:gd name="T1" fmla="*/ 11 h 17"/>
                <a:gd name="T2" fmla="*/ 7 w 35"/>
                <a:gd name="T3" fmla="*/ 0 h 17"/>
                <a:gd name="T4" fmla="*/ 0 w 35"/>
                <a:gd name="T5" fmla="*/ 0 h 17"/>
                <a:gd name="T6" fmla="*/ 18 w 35"/>
                <a:gd name="T7" fmla="*/ 17 h 17"/>
                <a:gd name="T8" fmla="*/ 35 w 35"/>
                <a:gd name="T9" fmla="*/ 0 h 17"/>
                <a:gd name="T10" fmla="*/ 28 w 35"/>
                <a:gd name="T11" fmla="*/ 0 h 17"/>
                <a:gd name="T12" fmla="*/ 18 w 35"/>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35" h="17">
                  <a:moveTo>
                    <a:pt x="18" y="11"/>
                  </a:moveTo>
                  <a:cubicBezTo>
                    <a:pt x="12" y="11"/>
                    <a:pt x="7" y="6"/>
                    <a:pt x="7" y="0"/>
                  </a:cubicBezTo>
                  <a:cubicBezTo>
                    <a:pt x="0" y="0"/>
                    <a:pt x="0" y="0"/>
                    <a:pt x="0" y="0"/>
                  </a:cubicBezTo>
                  <a:cubicBezTo>
                    <a:pt x="0" y="10"/>
                    <a:pt x="8" y="17"/>
                    <a:pt x="18" y="17"/>
                  </a:cubicBezTo>
                  <a:cubicBezTo>
                    <a:pt x="27" y="17"/>
                    <a:pt x="35" y="10"/>
                    <a:pt x="35" y="0"/>
                  </a:cubicBezTo>
                  <a:cubicBezTo>
                    <a:pt x="28" y="0"/>
                    <a:pt x="28" y="0"/>
                    <a:pt x="28" y="0"/>
                  </a:cubicBezTo>
                  <a:cubicBezTo>
                    <a:pt x="28" y="6"/>
                    <a:pt x="23" y="11"/>
                    <a:pt x="18"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sp>
          <p:nvSpPr>
            <p:cNvPr id="6165" name="Freeform 21"/>
            <p:cNvSpPr>
              <a:spLocks noEditPoints="1"/>
            </p:cNvSpPr>
            <p:nvPr/>
          </p:nvSpPr>
          <p:spPr bwMode="auto">
            <a:xfrm>
              <a:off x="0" y="0"/>
              <a:ext cx="105" cy="120"/>
            </a:xfrm>
            <a:custGeom>
              <a:avLst/>
              <a:gdLst>
                <a:gd name="T0" fmla="*/ 105 w 105"/>
                <a:gd name="T1" fmla="*/ 0 h 120"/>
                <a:gd name="T2" fmla="*/ 23 w 105"/>
                <a:gd name="T3" fmla="*/ 0 h 120"/>
                <a:gd name="T4" fmla="*/ 23 w 105"/>
                <a:gd name="T5" fmla="*/ 18 h 120"/>
                <a:gd name="T6" fmla="*/ 0 w 105"/>
                <a:gd name="T7" fmla="*/ 18 h 120"/>
                <a:gd name="T8" fmla="*/ 0 w 105"/>
                <a:gd name="T9" fmla="*/ 120 h 120"/>
                <a:gd name="T10" fmla="*/ 89 w 105"/>
                <a:gd name="T11" fmla="*/ 120 h 120"/>
                <a:gd name="T12" fmla="*/ 89 w 105"/>
                <a:gd name="T13" fmla="*/ 97 h 120"/>
                <a:gd name="T14" fmla="*/ 105 w 105"/>
                <a:gd name="T15" fmla="*/ 97 h 120"/>
                <a:gd name="T16" fmla="*/ 105 w 105"/>
                <a:gd name="T17" fmla="*/ 0 h 120"/>
                <a:gd name="T18" fmla="*/ 78 w 105"/>
                <a:gd name="T19" fmla="*/ 109 h 120"/>
                <a:gd name="T20" fmla="*/ 11 w 105"/>
                <a:gd name="T21" fmla="*/ 109 h 120"/>
                <a:gd name="T22" fmla="*/ 11 w 105"/>
                <a:gd name="T23" fmla="*/ 29 h 120"/>
                <a:gd name="T24" fmla="*/ 23 w 105"/>
                <a:gd name="T25" fmla="*/ 29 h 120"/>
                <a:gd name="T26" fmla="*/ 78 w 105"/>
                <a:gd name="T27" fmla="*/ 29 h 120"/>
                <a:gd name="T28" fmla="*/ 78 w 105"/>
                <a:gd name="T29" fmla="*/ 97 h 120"/>
                <a:gd name="T30" fmla="*/ 78 w 105"/>
                <a:gd name="T31" fmla="*/ 109 h 120"/>
                <a:gd name="T32" fmla="*/ 96 w 105"/>
                <a:gd name="T33" fmla="*/ 86 h 120"/>
                <a:gd name="T34" fmla="*/ 89 w 105"/>
                <a:gd name="T35" fmla="*/ 86 h 120"/>
                <a:gd name="T36" fmla="*/ 89 w 105"/>
                <a:gd name="T37" fmla="*/ 18 h 120"/>
                <a:gd name="T38" fmla="*/ 32 w 105"/>
                <a:gd name="T39" fmla="*/ 18 h 120"/>
                <a:gd name="T40" fmla="*/ 32 w 105"/>
                <a:gd name="T41" fmla="*/ 11 h 120"/>
                <a:gd name="T42" fmla="*/ 96 w 105"/>
                <a:gd name="T43" fmla="*/ 11 h 120"/>
                <a:gd name="T44" fmla="*/ 96 w 105"/>
                <a:gd name="T45"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5" h="120">
                  <a:moveTo>
                    <a:pt x="105" y="0"/>
                  </a:moveTo>
                  <a:lnTo>
                    <a:pt x="23" y="0"/>
                  </a:lnTo>
                  <a:lnTo>
                    <a:pt x="23" y="18"/>
                  </a:lnTo>
                  <a:lnTo>
                    <a:pt x="0" y="18"/>
                  </a:lnTo>
                  <a:lnTo>
                    <a:pt x="0" y="120"/>
                  </a:lnTo>
                  <a:lnTo>
                    <a:pt x="89" y="120"/>
                  </a:lnTo>
                  <a:lnTo>
                    <a:pt x="89" y="97"/>
                  </a:lnTo>
                  <a:lnTo>
                    <a:pt x="105" y="97"/>
                  </a:lnTo>
                  <a:lnTo>
                    <a:pt x="105" y="0"/>
                  </a:lnTo>
                  <a:close/>
                  <a:moveTo>
                    <a:pt x="78" y="109"/>
                  </a:moveTo>
                  <a:lnTo>
                    <a:pt x="11" y="109"/>
                  </a:lnTo>
                  <a:lnTo>
                    <a:pt x="11" y="29"/>
                  </a:lnTo>
                  <a:lnTo>
                    <a:pt x="23" y="29"/>
                  </a:lnTo>
                  <a:lnTo>
                    <a:pt x="78" y="29"/>
                  </a:lnTo>
                  <a:lnTo>
                    <a:pt x="78" y="97"/>
                  </a:lnTo>
                  <a:lnTo>
                    <a:pt x="78" y="109"/>
                  </a:lnTo>
                  <a:close/>
                  <a:moveTo>
                    <a:pt x="96" y="86"/>
                  </a:moveTo>
                  <a:lnTo>
                    <a:pt x="89" y="86"/>
                  </a:lnTo>
                  <a:lnTo>
                    <a:pt x="89" y="18"/>
                  </a:lnTo>
                  <a:lnTo>
                    <a:pt x="32" y="18"/>
                  </a:lnTo>
                  <a:lnTo>
                    <a:pt x="32" y="11"/>
                  </a:lnTo>
                  <a:lnTo>
                    <a:pt x="96" y="11"/>
                  </a:lnTo>
                  <a:lnTo>
                    <a:pt x="96" y="8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latin typeface="微软雅黑" panose="020B0503020204020204" pitchFamily="34" charset="-122"/>
                <a:ea typeface="微软雅黑" panose="020B0503020204020204" pitchFamily="34" charset="-122"/>
              </a:endParaRPr>
            </a:p>
          </p:txBody>
        </p:sp>
      </p:grpSp>
      <p:sp>
        <p:nvSpPr>
          <p:cNvPr id="6166" name="Text Box 22"/>
          <p:cNvSpPr txBox="1">
            <a:spLocks noChangeArrowheads="1"/>
          </p:cNvSpPr>
          <p:nvPr/>
        </p:nvSpPr>
        <p:spPr bwMode="auto">
          <a:xfrm>
            <a:off x="1583268" y="3527596"/>
            <a:ext cx="84645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i="1">
                <a:solidFill>
                  <a:schemeClr val="bg1"/>
                </a:solidFill>
                <a:sym typeface="+mn-ea"/>
              </a:rPr>
              <a:t>Source</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167" name="Text Box 23"/>
          <p:cNvSpPr txBox="1">
            <a:spLocks noChangeArrowheads="1"/>
          </p:cNvSpPr>
          <p:nvPr/>
        </p:nvSpPr>
        <p:spPr bwMode="auto">
          <a:xfrm>
            <a:off x="4097868" y="3527596"/>
            <a:ext cx="57785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i="1">
                <a:solidFill>
                  <a:schemeClr val="tx1"/>
                </a:solidFill>
                <a:sym typeface="+mn-ea"/>
              </a:rPr>
              <a:t>Size</a:t>
            </a:r>
            <a:endParaRPr lang="en-US" sz="1600" b="1" i="1">
              <a:solidFill>
                <a:schemeClr val="tx1"/>
              </a:solidFill>
            </a:endParaRPr>
          </a:p>
          <a:p>
            <a:endParaRPr lang="en-US" altLang="en-US" sz="1600" b="1" i="1" dirty="0">
              <a:solidFill>
                <a:schemeClr val="tx1"/>
              </a:solidFill>
              <a:latin typeface="微软雅黑" panose="020B0503020204020204" pitchFamily="34" charset="-122"/>
              <a:ea typeface="微软雅黑" panose="020B0503020204020204" pitchFamily="34" charset="-122"/>
            </a:endParaRPr>
          </a:p>
        </p:txBody>
      </p:sp>
      <p:sp>
        <p:nvSpPr>
          <p:cNvPr id="6168" name="Text Box 24"/>
          <p:cNvSpPr txBox="1">
            <a:spLocks noChangeArrowheads="1"/>
          </p:cNvSpPr>
          <p:nvPr/>
        </p:nvSpPr>
        <p:spPr bwMode="auto">
          <a:xfrm>
            <a:off x="6544735" y="3527596"/>
            <a:ext cx="105473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i="1">
                <a:solidFill>
                  <a:schemeClr val="bg1"/>
                </a:solidFill>
                <a:sym typeface="+mn-ea"/>
              </a:rPr>
              <a:t>Variables</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169" name="Text Box 25"/>
          <p:cNvSpPr txBox="1">
            <a:spLocks noChangeArrowheads="1"/>
          </p:cNvSpPr>
          <p:nvPr/>
        </p:nvSpPr>
        <p:spPr bwMode="auto">
          <a:xfrm>
            <a:off x="9084735" y="3527596"/>
            <a:ext cx="807085" cy="337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600" b="1" i="1">
                <a:solidFill>
                  <a:schemeClr val="tx1"/>
                </a:solidFill>
                <a:sym typeface="+mn-ea"/>
              </a:rPr>
              <a:t>Values</a:t>
            </a:r>
            <a:endParaRPr lang="en-US" altLang="en-US" sz="1600" b="1" i="1" dirty="0">
              <a:solidFill>
                <a:schemeClr val="tx1"/>
              </a:solidFill>
              <a:latin typeface="微软雅黑" panose="020B0503020204020204" pitchFamily="34" charset="-122"/>
              <a:ea typeface="微软雅黑" panose="020B0503020204020204" pitchFamily="34" charset="-122"/>
              <a:sym typeface="+mn-ea"/>
            </a:endParaRPr>
          </a:p>
        </p:txBody>
      </p:sp>
      <p:sp>
        <p:nvSpPr>
          <p:cNvPr id="6174" name="Text Box 30"/>
          <p:cNvSpPr txBox="1">
            <a:spLocks noChangeArrowheads="1"/>
          </p:cNvSpPr>
          <p:nvPr/>
        </p:nvSpPr>
        <p:spPr bwMode="auto">
          <a:xfrm>
            <a:off x="1907117" y="4257845"/>
            <a:ext cx="800219" cy="83099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800">
                <a:solidFill>
                  <a:schemeClr val="accent2"/>
                </a:solidFill>
                <a:latin typeface="微软雅黑" panose="020B0503020204020204" pitchFamily="34" charset="-122"/>
                <a:ea typeface="微软雅黑" panose="020B0503020204020204" pitchFamily="34" charset="-122"/>
              </a:rPr>
              <a:t>01</a:t>
            </a:r>
            <a:endParaRPr lang="en-US" altLang="zh-CN" sz="4800" dirty="0">
              <a:solidFill>
                <a:schemeClr val="accent2"/>
              </a:solidFill>
              <a:latin typeface="微软雅黑" panose="020B0503020204020204" pitchFamily="34" charset="-122"/>
              <a:ea typeface="微软雅黑" panose="020B0503020204020204" pitchFamily="34" charset="-122"/>
            </a:endParaRPr>
          </a:p>
        </p:txBody>
      </p:sp>
      <p:sp>
        <p:nvSpPr>
          <p:cNvPr id="6175" name="Text Box 31"/>
          <p:cNvSpPr txBox="1">
            <a:spLocks noChangeArrowheads="1"/>
          </p:cNvSpPr>
          <p:nvPr/>
        </p:nvSpPr>
        <p:spPr bwMode="auto">
          <a:xfrm>
            <a:off x="6841068" y="4257845"/>
            <a:ext cx="8098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800">
                <a:solidFill>
                  <a:schemeClr val="accent2"/>
                </a:solidFill>
                <a:latin typeface="微软雅黑" panose="020B0503020204020204" pitchFamily="34" charset="-122"/>
                <a:ea typeface="微软雅黑" panose="020B0503020204020204" pitchFamily="34" charset="-122"/>
              </a:rPr>
              <a:t>03</a:t>
            </a:r>
            <a:endParaRPr lang="en-US" altLang="zh-CN" sz="4800" dirty="0">
              <a:solidFill>
                <a:schemeClr val="accent2"/>
              </a:solidFill>
              <a:latin typeface="微软雅黑" panose="020B0503020204020204" pitchFamily="34" charset="-122"/>
              <a:ea typeface="微软雅黑" panose="020B0503020204020204" pitchFamily="34" charset="-122"/>
            </a:endParaRPr>
          </a:p>
        </p:txBody>
      </p:sp>
      <p:sp>
        <p:nvSpPr>
          <p:cNvPr id="6176" name="Text Box 32"/>
          <p:cNvSpPr txBox="1">
            <a:spLocks noChangeArrowheads="1"/>
          </p:cNvSpPr>
          <p:nvPr/>
        </p:nvSpPr>
        <p:spPr bwMode="auto">
          <a:xfrm>
            <a:off x="4445001" y="2213145"/>
            <a:ext cx="8098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800">
                <a:solidFill>
                  <a:srgbClr val="285889"/>
                </a:solidFill>
                <a:latin typeface="微软雅黑" panose="020B0503020204020204" pitchFamily="34" charset="-122"/>
                <a:ea typeface="微软雅黑" panose="020B0503020204020204" pitchFamily="34" charset="-122"/>
              </a:rPr>
              <a:t>02</a:t>
            </a:r>
            <a:endParaRPr lang="en-US" altLang="zh-CN" sz="4800" dirty="0">
              <a:solidFill>
                <a:srgbClr val="285889"/>
              </a:solidFill>
              <a:latin typeface="微软雅黑" panose="020B0503020204020204" pitchFamily="34" charset="-122"/>
              <a:ea typeface="微软雅黑" panose="020B0503020204020204" pitchFamily="34" charset="-122"/>
            </a:endParaRPr>
          </a:p>
        </p:txBody>
      </p:sp>
      <p:sp>
        <p:nvSpPr>
          <p:cNvPr id="6177" name="Text Box 33"/>
          <p:cNvSpPr txBox="1">
            <a:spLocks noChangeArrowheads="1"/>
          </p:cNvSpPr>
          <p:nvPr/>
        </p:nvSpPr>
        <p:spPr bwMode="auto">
          <a:xfrm>
            <a:off x="9378951" y="2213145"/>
            <a:ext cx="80983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800">
                <a:solidFill>
                  <a:srgbClr val="285889"/>
                </a:solidFill>
                <a:latin typeface="微软雅黑" panose="020B0503020204020204" pitchFamily="34" charset="-122"/>
                <a:ea typeface="微软雅黑" panose="020B0503020204020204" pitchFamily="34" charset="-122"/>
              </a:rPr>
              <a:t>04</a:t>
            </a:r>
            <a:endParaRPr lang="en-US" altLang="zh-CN" sz="4800" dirty="0">
              <a:solidFill>
                <a:srgbClr val="285889"/>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694055" y="1401445"/>
            <a:ext cx="3173095" cy="1503045"/>
          </a:xfrm>
          <a:prstGeom prst="rect">
            <a:avLst/>
          </a:prstGeom>
          <a:noFill/>
        </p:spPr>
        <p:txBody>
          <a:bodyPr wrap="square" rtlCol="0">
            <a:spAutoFit/>
          </a:bodyPr>
          <a:lstStyle/>
          <a:p>
            <a:pPr marL="342900" indent="-342900">
              <a:lnSpc>
                <a:spcPct val="170000"/>
              </a:lnSpc>
              <a:buFont typeface="Arial" panose="020B0604020202090204" pitchFamily="34"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Raw Data: </a:t>
            </a:r>
            <a:r>
              <a:rPr lang="zh-CN" altLang="en-US" sz="1600" b="1" i="1">
                <a:solidFill>
                  <a:srgbClr val="E77A00"/>
                </a:solidFill>
                <a:latin typeface="微软雅黑" panose="020B0503020204020204" pitchFamily="34" charset="-122"/>
                <a:ea typeface="微软雅黑" panose="020B0503020204020204" pitchFamily="34" charset="-122"/>
                <a:sym typeface="+mn-ea"/>
              </a:rPr>
              <a:t>https://www.realtor.com</a:t>
            </a:r>
            <a:r>
              <a:rPr lang="zh-CN" altLang="en-US" b="1">
                <a:solidFill>
                  <a:srgbClr val="E77A00"/>
                </a:solidFill>
                <a:latin typeface="微软雅黑" panose="020B0503020204020204" pitchFamily="34" charset="-122"/>
                <a:ea typeface="微软雅黑" panose="020B0503020204020204" pitchFamily="34" charset="-122"/>
                <a:sym typeface="+mn-ea"/>
              </a:rPr>
              <a:t> </a:t>
            </a:r>
            <a:endParaRPr lang="zh-CN" altLang="en-US" b="1">
              <a:solidFill>
                <a:srgbClr val="E77A00"/>
              </a:solidFill>
              <a:latin typeface="微软雅黑" panose="020B0503020204020204" pitchFamily="34" charset="-122"/>
              <a:ea typeface="微软雅黑" panose="020B0503020204020204" pitchFamily="34" charset="-122"/>
            </a:endParaRPr>
          </a:p>
          <a:p>
            <a:pPr marL="342900" indent="-342900">
              <a:lnSpc>
                <a:spcPct val="170000"/>
              </a:lnSpc>
              <a:buFont typeface="Arial" panose="020B0604020202090204" pitchFamily="34"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Scrapped Data: </a:t>
            </a:r>
            <a:r>
              <a:rPr lang="zh-CN" altLang="en-US" b="1">
                <a:solidFill>
                  <a:srgbClr val="E77A00"/>
                </a:solidFill>
                <a:latin typeface="微软雅黑" panose="020B0503020204020204" pitchFamily="34" charset="-122"/>
                <a:ea typeface="微软雅黑" panose="020B0503020204020204" pitchFamily="34" charset="-122"/>
                <a:sym typeface="+mn-ea"/>
              </a:rPr>
              <a:t>Kaggle</a:t>
            </a:r>
            <a:endParaRPr lang="zh-CN" altLang="en-US" b="1" dirty="0">
              <a:solidFill>
                <a:srgbClr val="E77A00"/>
              </a:solidFill>
              <a:latin typeface="微软雅黑" panose="020B0503020204020204" pitchFamily="34" charset="-122"/>
              <a:ea typeface="微软雅黑" panose="020B0503020204020204" pitchFamily="34" charset="-122"/>
              <a:sym typeface="+mn-ea"/>
            </a:endParaRPr>
          </a:p>
        </p:txBody>
      </p:sp>
      <p:sp>
        <p:nvSpPr>
          <p:cNvPr id="42" name="文本框 41"/>
          <p:cNvSpPr txBox="1"/>
          <p:nvPr/>
        </p:nvSpPr>
        <p:spPr>
          <a:xfrm>
            <a:off x="5342255" y="904240"/>
            <a:ext cx="2341245" cy="2915285"/>
          </a:xfrm>
          <a:prstGeom prst="rect">
            <a:avLst/>
          </a:prstGeom>
          <a:noFill/>
        </p:spPr>
        <p:txBody>
          <a:bodyPr wrap="square" rtlCol="0">
            <a:spAutoFit/>
          </a:bodyPr>
          <a:lstStyle/>
          <a:p>
            <a:pPr marL="342900" indent="-342900">
              <a:lnSpc>
                <a:spcPct val="170000"/>
              </a:lnSpc>
              <a:buFont typeface="Arial" panose="020B0604020202090204" pitchFamily="34" charset="0"/>
              <a:buChar char="•"/>
            </a:pPr>
            <a:r>
              <a:rPr lang="en-US" altLang="zh-CN" b="1" i="1">
                <a:solidFill>
                  <a:srgbClr val="E77A00"/>
                </a:solidFill>
                <a:latin typeface="微软雅黑" panose="020B0503020204020204" pitchFamily="34" charset="-122"/>
                <a:ea typeface="微软雅黑" panose="020B0503020204020204" pitchFamily="34" charset="-122"/>
                <a:sym typeface="+mn-ea"/>
              </a:rPr>
              <a:t>8 variables: </a:t>
            </a:r>
            <a:endParaRPr lang="en-US" altLang="zh-CN" b="1">
              <a:solidFill>
                <a:srgbClr val="E77A00"/>
              </a:solidFill>
              <a:latin typeface="微软雅黑" panose="020B0503020204020204" pitchFamily="34" charset="-122"/>
              <a:ea typeface="微软雅黑" panose="020B0503020204020204" pitchFamily="34" charset="-122"/>
            </a:endParaRPr>
          </a:p>
          <a:p>
            <a:pPr marL="800100" lvl="1" indent="-342900">
              <a:lnSpc>
                <a:spcPct val="170000"/>
              </a:lnSpc>
              <a:buFont typeface="Wingdings" panose="05000000000000000000"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price </a:t>
            </a:r>
            <a:endParaRPr lang="en-US" altLang="zh-CN" b="1">
              <a:solidFill>
                <a:srgbClr val="E77A00"/>
              </a:solidFill>
              <a:latin typeface="微软雅黑" panose="020B0503020204020204" pitchFamily="34" charset="-122"/>
              <a:ea typeface="微软雅黑" panose="020B0503020204020204" pitchFamily="34" charset="-122"/>
            </a:endParaRPr>
          </a:p>
          <a:p>
            <a:pPr marL="800100" lvl="1" indent="-342900">
              <a:lnSpc>
                <a:spcPct val="170000"/>
              </a:lnSpc>
              <a:buFont typeface="Wingdings" panose="05000000000000000000"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bed price </a:t>
            </a:r>
            <a:endParaRPr lang="en-US" altLang="zh-CN" b="1">
              <a:solidFill>
                <a:srgbClr val="E77A00"/>
              </a:solidFill>
              <a:latin typeface="微软雅黑" panose="020B0503020204020204" pitchFamily="34" charset="-122"/>
              <a:ea typeface="微软雅黑" panose="020B0503020204020204" pitchFamily="34" charset="-122"/>
            </a:endParaRPr>
          </a:p>
          <a:p>
            <a:pPr marL="800100" lvl="1" indent="-342900">
              <a:lnSpc>
                <a:spcPct val="170000"/>
              </a:lnSpc>
              <a:buFont typeface="Wingdings" panose="05000000000000000000"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bath </a:t>
            </a:r>
            <a:endParaRPr lang="en-US" altLang="zh-CN" b="1">
              <a:solidFill>
                <a:srgbClr val="E77A00"/>
              </a:solidFill>
              <a:latin typeface="微软雅黑" panose="020B0503020204020204" pitchFamily="34" charset="-122"/>
              <a:ea typeface="微软雅黑" panose="020B0503020204020204" pitchFamily="34" charset="-122"/>
            </a:endParaRPr>
          </a:p>
          <a:p>
            <a:pPr marL="800100" lvl="1" indent="-342900">
              <a:lnSpc>
                <a:spcPct val="170000"/>
              </a:lnSpc>
              <a:buFont typeface="Wingdings" panose="05000000000000000000"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acre_lot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800100" lvl="1" indent="-342900">
              <a:lnSpc>
                <a:spcPct val="170000"/>
              </a:lnSpc>
              <a:buFont typeface="Wingdings" panose="05000000000000000000" charset="0"/>
              <a:buChar char=""/>
            </a:pP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42"/>
          <p:cNvSpPr txBox="1"/>
          <p:nvPr/>
        </p:nvSpPr>
        <p:spPr>
          <a:xfrm>
            <a:off x="3535680" y="4253865"/>
            <a:ext cx="2627630" cy="1032510"/>
          </a:xfrm>
          <a:prstGeom prst="rect">
            <a:avLst/>
          </a:prstGeom>
          <a:noFill/>
        </p:spPr>
        <p:txBody>
          <a:bodyPr wrap="square" rtlCol="0">
            <a:spAutoFit/>
          </a:bodyPr>
          <a:lstStyle/>
          <a:p>
            <a:pPr indent="0">
              <a:lnSpc>
                <a:spcPct val="170000"/>
              </a:lnSpc>
              <a:buFont typeface="Arial" panose="020B0604020202090204" pitchFamily="34" charset="0"/>
              <a:buNone/>
            </a:pPr>
            <a:r>
              <a:rPr lang="zh-CN" altLang="en-US" b="1" i="1">
                <a:solidFill>
                  <a:schemeClr val="accent1">
                    <a:lumMod val="75000"/>
                  </a:schemeClr>
                </a:solidFill>
                <a:latin typeface="微软雅黑" panose="020B0503020204020204" pitchFamily="34" charset="-122"/>
                <a:ea typeface="微软雅黑" panose="020B0503020204020204" pitchFamily="34" charset="-122"/>
                <a:sym typeface="+mn-ea"/>
              </a:rPr>
              <a:t>923</a:t>
            </a:r>
            <a:r>
              <a:rPr lang="en-US" altLang="zh-CN" b="1" i="1">
                <a:solidFill>
                  <a:schemeClr val="accent1">
                    <a:lumMod val="75000"/>
                  </a:schemeClr>
                </a:solidFill>
                <a:latin typeface="微软雅黑" panose="020B0503020204020204" pitchFamily="34" charset="-122"/>
                <a:ea typeface="微软雅黑" panose="020B0503020204020204" pitchFamily="34" charset="-122"/>
                <a:sym typeface="+mn-ea"/>
              </a:rPr>
              <a:t>,</a:t>
            </a:r>
            <a:r>
              <a:rPr lang="zh-CN" altLang="en-US" b="1" i="1">
                <a:solidFill>
                  <a:schemeClr val="accent1">
                    <a:lumMod val="75000"/>
                  </a:schemeClr>
                </a:solidFill>
                <a:latin typeface="微软雅黑" panose="020B0503020204020204" pitchFamily="34" charset="-122"/>
                <a:ea typeface="微软雅黑" panose="020B0503020204020204" pitchFamily="34" charset="-122"/>
                <a:sym typeface="+mn-ea"/>
              </a:rPr>
              <a:t>160</a:t>
            </a:r>
            <a:r>
              <a:rPr lang="zh-CN" altLang="en-US" b="1">
                <a:solidFill>
                  <a:schemeClr val="accent1">
                    <a:lumMod val="75000"/>
                  </a:schemeClr>
                </a:solidFill>
                <a:latin typeface="微软雅黑" panose="020B0503020204020204" pitchFamily="34" charset="-122"/>
                <a:ea typeface="微软雅黑" panose="020B0503020204020204" pitchFamily="34" charset="-122"/>
                <a:sym typeface="+mn-ea"/>
              </a:rPr>
              <a:t> </a:t>
            </a:r>
            <a:r>
              <a:rPr lang="en-US" altLang="zh-CN" b="1">
                <a:solidFill>
                  <a:schemeClr val="accent1">
                    <a:lumMod val="75000"/>
                  </a:schemeClr>
                </a:solidFill>
                <a:latin typeface="微软雅黑" panose="020B0503020204020204" pitchFamily="34" charset="-122"/>
                <a:ea typeface="微软雅黑" panose="020B0503020204020204" pitchFamily="34" charset="-122"/>
                <a:sym typeface="+mn-ea"/>
              </a:rPr>
              <a:t>observations</a:t>
            </a:r>
            <a:endParaRPr lang="en-US" altLang="zh-CN" b="1">
              <a:solidFill>
                <a:schemeClr val="accent1">
                  <a:lumMod val="75000"/>
                </a:schemeClr>
              </a:solidFill>
              <a:latin typeface="微软雅黑" panose="020B0503020204020204" pitchFamily="34" charset="-122"/>
              <a:ea typeface="微软雅黑" panose="020B0503020204020204" pitchFamily="34" charset="-122"/>
            </a:endParaRPr>
          </a:p>
          <a:p>
            <a:pPr>
              <a:lnSpc>
                <a:spcPct val="170000"/>
              </a:lnSpc>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8652397" y="4254020"/>
            <a:ext cx="2262943" cy="2804160"/>
          </a:xfrm>
          <a:prstGeom prst="rect">
            <a:avLst/>
          </a:prstGeom>
          <a:noFill/>
        </p:spPr>
        <p:txBody>
          <a:bodyPr wrap="square" rtlCol="0">
            <a:spAutoFit/>
          </a:bodyPr>
          <a:lstStyle/>
          <a:p>
            <a:pPr indent="0">
              <a:lnSpc>
                <a:spcPct val="170000"/>
              </a:lnSpc>
              <a:buFont typeface="Arial" panose="020B0604020202090204" pitchFamily="34" charset="0"/>
              <a:buNone/>
            </a:pPr>
            <a:r>
              <a:rPr lang="en-US" altLang="zh-CN" b="1" i="1" dirty="0">
                <a:solidFill>
                  <a:schemeClr val="accent1">
                    <a:lumMod val="75000"/>
                  </a:schemeClr>
                </a:solidFill>
                <a:latin typeface="微软雅黑" panose="020B0503020204020204" pitchFamily="34" charset="-122"/>
                <a:ea typeface="微软雅黑" panose="020B0503020204020204" pitchFamily="34" charset="-122"/>
              </a:rPr>
              <a:t>mean: 884,123 </a:t>
            </a:r>
            <a:endParaRPr lang="en-US" altLang="zh-CN" b="1" i="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70000"/>
              </a:lnSpc>
            </a:pPr>
            <a:r>
              <a:rPr lang="en-US" altLang="zh-CN" b="1" i="1" dirty="0">
                <a:solidFill>
                  <a:schemeClr val="accent1">
                    <a:lumMod val="75000"/>
                  </a:schemeClr>
                </a:solidFill>
                <a:latin typeface="微软雅黑" panose="020B0503020204020204" pitchFamily="34" charset="-122"/>
                <a:ea typeface="微软雅黑" panose="020B0503020204020204" pitchFamily="34" charset="-122"/>
              </a:rPr>
              <a:t>median: 475,000</a:t>
            </a:r>
            <a:endParaRPr lang="en-US" altLang="zh-CN" b="1" i="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70000"/>
              </a:lnSpc>
            </a:pPr>
            <a:r>
              <a:rPr lang="en-US" altLang="zh-CN" b="1" i="1" dirty="0">
                <a:solidFill>
                  <a:schemeClr val="accent1">
                    <a:lumMod val="75000"/>
                  </a:schemeClr>
                </a:solidFill>
                <a:latin typeface="微软雅黑" panose="020B0503020204020204" pitchFamily="34" charset="-122"/>
                <a:ea typeface="微软雅黑" panose="020B0503020204020204" pitchFamily="34" charset="-122"/>
              </a:rPr>
              <a:t>mode: </a:t>
            </a:r>
            <a:r>
              <a:rPr lang="en-US" b="1" i="1" dirty="0">
                <a:solidFill>
                  <a:schemeClr val="accent1">
                    <a:lumMod val="75000"/>
                  </a:schemeClr>
                </a:solidFill>
                <a:latin typeface="微软雅黑" panose="020B0503020204020204" pitchFamily="34" charset="-122"/>
                <a:ea typeface="微软雅黑" panose="020B0503020204020204" pitchFamily="34" charset="-122"/>
              </a:rPr>
              <a:t>299,900</a:t>
            </a:r>
            <a:endParaRPr lang="en-US" altLang="zh-CN" b="1" i="1" dirty="0">
              <a:solidFill>
                <a:schemeClr val="accent1">
                  <a:lumMod val="75000"/>
                </a:schemeClr>
              </a:solidFill>
              <a:latin typeface="微软雅黑" panose="020B0503020204020204" pitchFamily="34" charset="-122"/>
              <a:ea typeface="微软雅黑" panose="020B0503020204020204" pitchFamily="34" charset="-122"/>
            </a:endParaRPr>
          </a:p>
          <a:p>
            <a:pPr indent="0">
              <a:lnSpc>
                <a:spcPct val="170000"/>
              </a:lnSpc>
              <a:buFont typeface="Arial" panose="020B0604020202090204" pitchFamily="34" charset="0"/>
              <a:buNone/>
            </a:pPr>
            <a:r>
              <a:rPr lang="en-US" altLang="zh-CN" b="1" i="1" dirty="0" err="1">
                <a:solidFill>
                  <a:schemeClr val="accent1">
                    <a:lumMod val="75000"/>
                  </a:schemeClr>
                </a:solidFill>
                <a:latin typeface="微软雅黑" panose="020B0503020204020204" pitchFamily="34" charset="-122"/>
                <a:ea typeface="微软雅黑" panose="020B0503020204020204" pitchFamily="34" charset="-122"/>
              </a:rPr>
              <a:t>s.d</a:t>
            </a:r>
            <a:r>
              <a:rPr lang="en-US" altLang="zh-CN" b="1" i="1" dirty="0">
                <a:solidFill>
                  <a:schemeClr val="accent1">
                    <a:lumMod val="75000"/>
                  </a:schemeClr>
                </a:solidFill>
                <a:latin typeface="微软雅黑" panose="020B0503020204020204" pitchFamily="34" charset="-122"/>
                <a:ea typeface="微软雅黑" panose="020B0503020204020204" pitchFamily="34" charset="-122"/>
              </a:rPr>
              <a:t>: </a:t>
            </a:r>
            <a:r>
              <a:rPr lang="en-US" b="1" i="1" dirty="0">
                <a:solidFill>
                  <a:schemeClr val="accent1">
                    <a:lumMod val="75000"/>
                  </a:schemeClr>
                </a:solidFill>
                <a:latin typeface="微软雅黑" panose="020B0503020204020204" pitchFamily="34" charset="-122"/>
                <a:ea typeface="微软雅黑" panose="020B0503020204020204" pitchFamily="34" charset="-122"/>
              </a:rPr>
              <a:t>297,437</a:t>
            </a:r>
            <a:endParaRPr lang="en-US" altLang="zh-CN" b="1" i="1" dirty="0">
              <a:solidFill>
                <a:schemeClr val="accent1">
                  <a:lumMod val="75000"/>
                </a:schemeClr>
              </a:solidFill>
              <a:latin typeface="微软雅黑" panose="020B0503020204020204" pitchFamily="34" charset="-122"/>
              <a:ea typeface="微软雅黑" panose="020B0503020204020204" pitchFamily="34" charset="-122"/>
            </a:endParaRPr>
          </a:p>
          <a:p>
            <a:pPr>
              <a:lnSpc>
                <a:spcPct val="170000"/>
              </a:lnSpc>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a:p>
            <a:pPr algn="r">
              <a:lnSpc>
                <a:spcPct val="130000"/>
              </a:lnSpc>
            </a:pPr>
            <a:endParaRPr lang="en-US" altLang="zh-CN"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文本框 41"/>
          <p:cNvSpPr txBox="1"/>
          <p:nvPr/>
        </p:nvSpPr>
        <p:spPr>
          <a:xfrm>
            <a:off x="6771005" y="1375410"/>
            <a:ext cx="2341245" cy="2444115"/>
          </a:xfrm>
          <a:prstGeom prst="rect">
            <a:avLst/>
          </a:prstGeom>
          <a:noFill/>
        </p:spPr>
        <p:txBody>
          <a:bodyPr wrap="square" rtlCol="0">
            <a:spAutoFit/>
          </a:bodyPr>
          <a:lstStyle/>
          <a:p>
            <a:pPr marL="742950" lvl="1" indent="-285750">
              <a:lnSpc>
                <a:spcPct val="170000"/>
              </a:lnSpc>
              <a:buFont typeface="Wingdings" panose="05000000000000000000"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 city </a:t>
            </a:r>
            <a:endParaRPr lang="en-US" altLang="zh-CN" b="1">
              <a:solidFill>
                <a:srgbClr val="E77A00"/>
              </a:solidFill>
              <a:latin typeface="微软雅黑" panose="020B0503020204020204" pitchFamily="34" charset="-122"/>
              <a:ea typeface="微软雅黑" panose="020B0503020204020204" pitchFamily="34" charset="-122"/>
              <a:sym typeface="+mn-ea"/>
            </a:endParaRPr>
          </a:p>
          <a:p>
            <a:pPr marL="800100" lvl="1" indent="-342900">
              <a:lnSpc>
                <a:spcPct val="170000"/>
              </a:lnSpc>
              <a:buFont typeface="Wingdings" panose="05000000000000000000"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state  </a:t>
            </a:r>
            <a:endParaRPr lang="en-US" altLang="zh-CN" b="1">
              <a:solidFill>
                <a:srgbClr val="E77A00"/>
              </a:solidFill>
              <a:latin typeface="微软雅黑" panose="020B0503020204020204" pitchFamily="34" charset="-122"/>
              <a:ea typeface="微软雅黑" panose="020B0503020204020204" pitchFamily="34" charset="-122"/>
            </a:endParaRPr>
          </a:p>
          <a:p>
            <a:pPr marL="800100" lvl="1" indent="-342900">
              <a:lnSpc>
                <a:spcPct val="170000"/>
              </a:lnSpc>
              <a:buFont typeface="Wingdings" panose="05000000000000000000"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zip_code </a:t>
            </a:r>
            <a:endParaRPr lang="en-US" altLang="zh-CN" b="1">
              <a:solidFill>
                <a:srgbClr val="E77A00"/>
              </a:solidFill>
              <a:latin typeface="微软雅黑" panose="020B0503020204020204" pitchFamily="34" charset="-122"/>
              <a:ea typeface="微软雅黑" panose="020B0503020204020204" pitchFamily="34" charset="-122"/>
            </a:endParaRPr>
          </a:p>
          <a:p>
            <a:pPr marL="800100" lvl="1" indent="-342900">
              <a:lnSpc>
                <a:spcPct val="170000"/>
              </a:lnSpc>
              <a:buFont typeface="Wingdings" panose="05000000000000000000" charset="0"/>
              <a:buChar char=""/>
            </a:pPr>
            <a:r>
              <a:rPr lang="en-US" altLang="zh-CN" b="1">
                <a:solidFill>
                  <a:srgbClr val="E77A00"/>
                </a:solidFill>
                <a:latin typeface="微软雅黑" panose="020B0503020204020204" pitchFamily="34" charset="-122"/>
                <a:ea typeface="微软雅黑" panose="020B0503020204020204" pitchFamily="34" charset="-122"/>
                <a:sym typeface="+mn-ea"/>
              </a:rPr>
              <a:t>house_size</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800100" lvl="1" indent="-342900">
              <a:lnSpc>
                <a:spcPct val="170000"/>
              </a:lnSpc>
              <a:buFont typeface="Wingdings" panose="05000000000000000000" charset="0"/>
              <a:buChar char=""/>
            </a:pP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Introduction - Smart Questions</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grpSp>
        <p:nvGrpSpPr>
          <p:cNvPr id="82" name="组合 1"/>
          <p:cNvGrpSpPr/>
          <p:nvPr/>
        </p:nvGrpSpPr>
        <p:grpSpPr>
          <a:xfrm>
            <a:off x="4387251" y="1931446"/>
            <a:ext cx="3810699" cy="3260994"/>
            <a:chOff x="4344071" y="1907951"/>
            <a:chExt cx="3810699" cy="3260994"/>
          </a:xfrm>
        </p:grpSpPr>
        <p:sp>
          <p:nvSpPr>
            <p:cNvPr id="84" name="Freeform 31"/>
            <p:cNvSpPr/>
            <p:nvPr/>
          </p:nvSpPr>
          <p:spPr bwMode="auto">
            <a:xfrm rot="12600000">
              <a:off x="7216088" y="4493754"/>
              <a:ext cx="239571" cy="380903"/>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bg1">
                <a:lumMod val="85000"/>
              </a:schemeClr>
            </a:solidFill>
            <a:ln>
              <a:noFill/>
            </a:ln>
          </p:spPr>
          <p:txBody>
            <a:bodyPr vert="horz" wrap="square" lIns="79409" tIns="39705" rIns="79409" bIns="39705" numCol="1" anchor="t" anchorCtr="0" compatLnSpc="1"/>
            <a:lstStyle/>
            <a:p>
              <a:endParaRPr lang="id-ID" sz="1050">
                <a:ln>
                  <a:solidFill>
                    <a:schemeClr val="bg2"/>
                  </a:solidFill>
                </a:ln>
                <a:latin typeface="Arial" panose="020B0604020202090204" pitchFamily="34" charset="0"/>
                <a:ea typeface="微软雅黑" panose="020B0503020204020204" pitchFamily="34" charset="-122"/>
                <a:sym typeface="Arial" panose="020B0604020202090204" pitchFamily="34" charset="0"/>
              </a:endParaRPr>
            </a:p>
          </p:txBody>
        </p:sp>
        <p:sp>
          <p:nvSpPr>
            <p:cNvPr id="86" name="Freeform 31"/>
            <p:cNvSpPr/>
            <p:nvPr/>
          </p:nvSpPr>
          <p:spPr bwMode="auto">
            <a:xfrm rot="19800000">
              <a:off x="4478336" y="4446921"/>
              <a:ext cx="239553" cy="380932"/>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bg1">
                <a:lumMod val="85000"/>
              </a:schemeClr>
            </a:solidFill>
            <a:ln>
              <a:noFill/>
            </a:ln>
          </p:spPr>
          <p:txBody>
            <a:bodyPr vert="horz" wrap="square" lIns="79409" tIns="39705" rIns="79409" bIns="39705" numCol="1" anchor="t" anchorCtr="0" compatLnSpc="1"/>
            <a:lstStyle/>
            <a:p>
              <a:endParaRPr lang="id-ID" sz="1050">
                <a:ln>
                  <a:solidFill>
                    <a:schemeClr val="bg2"/>
                  </a:solidFill>
                </a:ln>
                <a:latin typeface="Arial" panose="020B0604020202090204" pitchFamily="34" charset="0"/>
                <a:ea typeface="微软雅黑" panose="020B0503020204020204" pitchFamily="34" charset="-122"/>
                <a:sym typeface="Arial" panose="020B0604020202090204" pitchFamily="34" charset="0"/>
              </a:endParaRPr>
            </a:p>
          </p:txBody>
        </p:sp>
        <p:sp>
          <p:nvSpPr>
            <p:cNvPr id="88" name="Freeform 31"/>
            <p:cNvSpPr/>
            <p:nvPr/>
          </p:nvSpPr>
          <p:spPr bwMode="auto">
            <a:xfrm rot="18900000" flipH="1">
              <a:off x="7352979" y="2262401"/>
              <a:ext cx="239571" cy="380902"/>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bg1">
                <a:lumMod val="85000"/>
              </a:schemeClr>
            </a:solidFill>
            <a:ln>
              <a:noFill/>
            </a:ln>
          </p:spPr>
          <p:txBody>
            <a:bodyPr vert="horz" wrap="square" lIns="79409" tIns="39705" rIns="79409" bIns="39705" numCol="1" anchor="t" anchorCtr="0" compatLnSpc="1"/>
            <a:lstStyle/>
            <a:p>
              <a:endParaRPr lang="id-ID" sz="1050">
                <a:ln>
                  <a:solidFill>
                    <a:schemeClr val="bg2"/>
                  </a:solidFill>
                </a:ln>
                <a:latin typeface="Arial" panose="020B0604020202090204" pitchFamily="34" charset="0"/>
                <a:ea typeface="微软雅黑" panose="020B0503020204020204" pitchFamily="34" charset="-122"/>
                <a:sym typeface="Arial" panose="020B0604020202090204" pitchFamily="34" charset="0"/>
              </a:endParaRPr>
            </a:p>
          </p:txBody>
        </p:sp>
        <p:sp>
          <p:nvSpPr>
            <p:cNvPr id="90" name="Freeform 31"/>
            <p:cNvSpPr/>
            <p:nvPr/>
          </p:nvSpPr>
          <p:spPr bwMode="auto">
            <a:xfrm rot="2700000">
              <a:off x="4414737" y="2284389"/>
              <a:ext cx="239571" cy="380903"/>
            </a:xfrm>
            <a:custGeom>
              <a:avLst/>
              <a:gdLst>
                <a:gd name="T0" fmla="*/ 0 w 161"/>
                <a:gd name="T1" fmla="*/ 0 h 256"/>
                <a:gd name="T2" fmla="*/ 0 w 161"/>
                <a:gd name="T3" fmla="*/ 256 h 256"/>
                <a:gd name="T4" fmla="*/ 161 w 161"/>
                <a:gd name="T5" fmla="*/ 128 h 256"/>
                <a:gd name="T6" fmla="*/ 0 w 161"/>
                <a:gd name="T7" fmla="*/ 0 h 256"/>
              </a:gdLst>
              <a:ahLst/>
              <a:cxnLst>
                <a:cxn ang="0">
                  <a:pos x="T0" y="T1"/>
                </a:cxn>
                <a:cxn ang="0">
                  <a:pos x="T2" y="T3"/>
                </a:cxn>
                <a:cxn ang="0">
                  <a:pos x="T4" y="T5"/>
                </a:cxn>
                <a:cxn ang="0">
                  <a:pos x="T6" y="T7"/>
                </a:cxn>
              </a:cxnLst>
              <a:rect l="0" t="0" r="r" b="b"/>
              <a:pathLst>
                <a:path w="161" h="256">
                  <a:moveTo>
                    <a:pt x="0" y="0"/>
                  </a:moveTo>
                  <a:lnTo>
                    <a:pt x="0" y="256"/>
                  </a:lnTo>
                  <a:lnTo>
                    <a:pt x="161" y="128"/>
                  </a:lnTo>
                  <a:lnTo>
                    <a:pt x="0" y="0"/>
                  </a:lnTo>
                  <a:close/>
                </a:path>
              </a:pathLst>
            </a:custGeom>
            <a:solidFill>
              <a:schemeClr val="bg1">
                <a:lumMod val="85000"/>
              </a:schemeClr>
            </a:solidFill>
            <a:ln>
              <a:noFill/>
            </a:ln>
          </p:spPr>
          <p:txBody>
            <a:bodyPr vert="horz" wrap="square" lIns="79409" tIns="39705" rIns="79409" bIns="39705" numCol="1" anchor="t" anchorCtr="0" compatLnSpc="1"/>
            <a:lstStyle/>
            <a:p>
              <a:endParaRPr lang="id-ID" sz="1050">
                <a:ln>
                  <a:solidFill>
                    <a:schemeClr val="bg2"/>
                  </a:solidFill>
                </a:ln>
                <a:latin typeface="Arial" panose="020B0604020202090204" pitchFamily="34" charset="0"/>
                <a:ea typeface="微软雅黑" panose="020B0503020204020204" pitchFamily="34" charset="-122"/>
                <a:sym typeface="Arial" panose="020B0604020202090204" pitchFamily="34" charset="0"/>
              </a:endParaRPr>
            </a:p>
          </p:txBody>
        </p:sp>
        <p:sp>
          <p:nvSpPr>
            <p:cNvPr id="94" name="Text Placeholder 7"/>
            <p:cNvSpPr txBox="1"/>
            <p:nvPr/>
          </p:nvSpPr>
          <p:spPr>
            <a:xfrm>
              <a:off x="7530729" y="4684205"/>
              <a:ext cx="624041" cy="484740"/>
            </a:xfrm>
            <a:prstGeom prst="rect">
              <a:avLst/>
            </a:prstGeom>
          </p:spPr>
          <p:txBody>
            <a:bodyPr vert="horz" lIns="0" tIns="90216" rIns="0" bIns="90216" anchor="ctr"/>
            <a:lstStyle>
              <a:lvl1pPr marL="0" indent="0" algn="ctr" defTabSz="914400" rtl="0" eaLnBrk="1" latinLnBrk="0" hangingPunct="1">
                <a:lnSpc>
                  <a:spcPct val="100000"/>
                </a:lnSpc>
                <a:spcBef>
                  <a:spcPts val="0"/>
                </a:spcBef>
                <a:buFont typeface="Arial" panose="020B0604020202090204" pitchFamily="34" charset="0"/>
                <a:buNone/>
                <a:defRPr sz="2965" b="1" kern="1200">
                  <a:solidFill>
                    <a:schemeClr val="bg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s-ES_tradnl" sz="1800" b="0">
                  <a:latin typeface="Arial" panose="020B0604020202090204" pitchFamily="34" charset="0"/>
                  <a:ea typeface="微软雅黑" panose="020B0503020204020204" pitchFamily="34" charset="-122"/>
                  <a:sym typeface="Arial" panose="020B0604020202090204" pitchFamily="34" charset="0"/>
                </a:rPr>
                <a:t>04</a:t>
              </a:r>
              <a:endParaRPr lang="es-ES_tradnl" sz="1800" b="0" dirty="0">
                <a:latin typeface="Arial" panose="020B0604020202090204" pitchFamily="34" charset="0"/>
                <a:ea typeface="微软雅黑" panose="020B0503020204020204" pitchFamily="34" charset="-122"/>
                <a:sym typeface="Arial" panose="020B0604020202090204" pitchFamily="34" charset="0"/>
              </a:endParaRPr>
            </a:p>
          </p:txBody>
        </p:sp>
        <p:sp>
          <p:nvSpPr>
            <p:cNvPr id="95" name="Shape 1719"/>
            <p:cNvSpPr/>
            <p:nvPr/>
          </p:nvSpPr>
          <p:spPr>
            <a:xfrm>
              <a:off x="4394191" y="3261409"/>
              <a:ext cx="1558843" cy="1870406"/>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tx1">
                <a:lumMod val="50000"/>
                <a:lumOff val="50000"/>
              </a:schemeClr>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800">
                <a:latin typeface="Arial" panose="020B0604020202090204" pitchFamily="34" charset="0"/>
                <a:ea typeface="微软雅黑" panose="020B0503020204020204" pitchFamily="34" charset="-122"/>
                <a:sym typeface="Arial" panose="020B0604020202090204" pitchFamily="34" charset="0"/>
              </a:endParaRPr>
            </a:p>
          </p:txBody>
        </p:sp>
        <p:sp>
          <p:nvSpPr>
            <p:cNvPr id="96" name="Shape 1720"/>
            <p:cNvSpPr/>
            <p:nvPr/>
          </p:nvSpPr>
          <p:spPr>
            <a:xfrm>
              <a:off x="5764993" y="3575057"/>
              <a:ext cx="1870348" cy="1559044"/>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rgbClr val="E77A00"/>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800">
                <a:latin typeface="Arial" panose="020B0604020202090204" pitchFamily="34" charset="0"/>
                <a:ea typeface="微软雅黑" panose="020B0503020204020204" pitchFamily="34" charset="-122"/>
                <a:sym typeface="Arial" panose="020B0604020202090204" pitchFamily="34" charset="0"/>
              </a:endParaRPr>
            </a:p>
          </p:txBody>
        </p:sp>
        <p:sp>
          <p:nvSpPr>
            <p:cNvPr id="97" name="Shape 1721"/>
            <p:cNvSpPr/>
            <p:nvPr/>
          </p:nvSpPr>
          <p:spPr>
            <a:xfrm>
              <a:off x="6066988" y="1907951"/>
              <a:ext cx="1558843" cy="1870406"/>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tx1">
                <a:lumMod val="50000"/>
                <a:lumOff val="50000"/>
              </a:schemeClr>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800">
                <a:latin typeface="Arial" panose="020B0604020202090204" pitchFamily="34" charset="0"/>
                <a:ea typeface="微软雅黑" panose="020B0503020204020204" pitchFamily="34" charset="-122"/>
                <a:sym typeface="Arial" panose="020B0604020202090204" pitchFamily="34" charset="0"/>
              </a:endParaRPr>
            </a:p>
          </p:txBody>
        </p:sp>
        <p:sp>
          <p:nvSpPr>
            <p:cNvPr id="98" name="Shape 1722"/>
            <p:cNvSpPr/>
            <p:nvPr/>
          </p:nvSpPr>
          <p:spPr>
            <a:xfrm>
              <a:off x="4394190" y="1907953"/>
              <a:ext cx="1870348" cy="1558961"/>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rgbClr val="E77A00"/>
            </a:solidFill>
            <a:ln w="12700">
              <a:miter lim="400000"/>
            </a:ln>
          </p:spPr>
          <p:txBody>
            <a:bodyPr lIns="9813" tIns="9813" rIns="9813" bIns="9813" anchor="ctr"/>
            <a:lstStyle/>
            <a:p>
              <a:pPr defTabSz="117475">
                <a:defRPr sz="3000">
                  <a:solidFill>
                    <a:srgbClr val="FFFFFF"/>
                  </a:solidFill>
                  <a:effectLst>
                    <a:outerShdw blurRad="38100" dist="12700" dir="5400000" rotWithShape="0">
                      <a:srgbClr val="000000">
                        <a:alpha val="50000"/>
                      </a:srgbClr>
                    </a:outerShdw>
                  </a:effectLst>
                  <a:latin typeface="Gill Sans" panose="020B0502020104020203"/>
                  <a:ea typeface="Gill Sans" panose="020B0502020104020203"/>
                  <a:cs typeface="Gill Sans" panose="020B0502020104020203"/>
                  <a:sym typeface="Gill Sans" panose="020B0502020104020203"/>
                </a:defRPr>
              </a:pPr>
              <a:endParaRPr sz="800">
                <a:latin typeface="Arial" panose="020B0604020202090204" pitchFamily="34" charset="0"/>
                <a:ea typeface="微软雅黑" panose="020B0503020204020204" pitchFamily="34" charset="-122"/>
                <a:sym typeface="Arial" panose="020B0604020202090204" pitchFamily="34" charset="0"/>
              </a:endParaRPr>
            </a:p>
          </p:txBody>
        </p:sp>
        <p:sp>
          <p:nvSpPr>
            <p:cNvPr id="99" name="Text Placeholder 7"/>
            <p:cNvSpPr txBox="1"/>
            <p:nvPr/>
          </p:nvSpPr>
          <p:spPr>
            <a:xfrm>
              <a:off x="5077373" y="2348599"/>
              <a:ext cx="503766" cy="677727"/>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9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s-ES_tradnl" sz="1400">
                  <a:latin typeface="Arial" panose="020B0604020202090204" pitchFamily="34" charset="0"/>
                  <a:ea typeface="微软雅黑" panose="020B0503020204020204" pitchFamily="34" charset="-122"/>
                  <a:sym typeface="Arial" panose="020B0604020202090204" pitchFamily="34" charset="0"/>
                </a:rPr>
                <a:t>01</a:t>
              </a:r>
              <a:endParaRPr lang="es-ES_tradnl" sz="1400" dirty="0">
                <a:latin typeface="Arial" panose="020B0604020202090204" pitchFamily="34" charset="0"/>
                <a:ea typeface="微软雅黑" panose="020B0503020204020204" pitchFamily="34" charset="-122"/>
                <a:sym typeface="Arial" panose="020B0604020202090204" pitchFamily="34" charset="0"/>
              </a:endParaRPr>
            </a:p>
          </p:txBody>
        </p:sp>
        <p:sp>
          <p:nvSpPr>
            <p:cNvPr id="100" name="Text Placeholder 7"/>
            <p:cNvSpPr txBox="1"/>
            <p:nvPr/>
          </p:nvSpPr>
          <p:spPr>
            <a:xfrm>
              <a:off x="4813754" y="3805465"/>
              <a:ext cx="503766" cy="677727"/>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9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s-ES_tradnl" sz="1400">
                  <a:latin typeface="Arial" panose="020B0604020202090204" pitchFamily="34" charset="0"/>
                  <a:ea typeface="微软雅黑" panose="020B0503020204020204" pitchFamily="34" charset="-122"/>
                  <a:sym typeface="Arial" panose="020B0604020202090204" pitchFamily="34" charset="0"/>
                </a:rPr>
                <a:t>03</a:t>
              </a:r>
              <a:endParaRPr lang="es-ES_tradnl" sz="1400" dirty="0">
                <a:latin typeface="Arial" panose="020B0604020202090204" pitchFamily="34" charset="0"/>
                <a:ea typeface="微软雅黑" panose="020B0503020204020204" pitchFamily="34" charset="-122"/>
                <a:sym typeface="Arial" panose="020B0604020202090204" pitchFamily="34" charset="0"/>
              </a:endParaRPr>
            </a:p>
          </p:txBody>
        </p:sp>
        <p:sp>
          <p:nvSpPr>
            <p:cNvPr id="101" name="Text Placeholder 7"/>
            <p:cNvSpPr txBox="1"/>
            <p:nvPr/>
          </p:nvSpPr>
          <p:spPr>
            <a:xfrm>
              <a:off x="6716455" y="2623267"/>
              <a:ext cx="508825" cy="679618"/>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9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s-ES_tradnl" sz="1400">
                  <a:latin typeface="Arial" panose="020B0604020202090204" pitchFamily="34" charset="0"/>
                  <a:ea typeface="微软雅黑" panose="020B0503020204020204" pitchFamily="34" charset="-122"/>
                  <a:sym typeface="Arial" panose="020B0604020202090204" pitchFamily="34" charset="0"/>
                </a:rPr>
                <a:t>02</a:t>
              </a:r>
              <a:endParaRPr lang="es-ES_tradnl" sz="1400" dirty="0">
                <a:latin typeface="Arial" panose="020B0604020202090204" pitchFamily="34" charset="0"/>
                <a:ea typeface="微软雅黑" panose="020B0503020204020204" pitchFamily="34" charset="-122"/>
                <a:sym typeface="Arial" panose="020B0604020202090204" pitchFamily="34" charset="0"/>
              </a:endParaRPr>
            </a:p>
          </p:txBody>
        </p:sp>
        <p:sp>
          <p:nvSpPr>
            <p:cNvPr id="102" name="Text Placeholder 7"/>
            <p:cNvSpPr txBox="1"/>
            <p:nvPr/>
          </p:nvSpPr>
          <p:spPr>
            <a:xfrm>
              <a:off x="6472463" y="4037851"/>
              <a:ext cx="508825" cy="679618"/>
            </a:xfrm>
            <a:prstGeom prst="rect">
              <a:avLst/>
            </a:prstGeom>
          </p:spPr>
          <p:txBody>
            <a:bodyPr vert="horz" wrap="square" lIns="0" tIns="0" rIns="0" bIns="0" anchor="ctr"/>
            <a:lstStyle>
              <a:lvl1pPr marL="0" indent="0" algn="ctr" defTabSz="914400" rtl="0" eaLnBrk="1" latinLnBrk="0" hangingPunct="1">
                <a:lnSpc>
                  <a:spcPct val="100000"/>
                </a:lnSpc>
                <a:spcBef>
                  <a:spcPts val="0"/>
                </a:spcBef>
                <a:buFont typeface="Arial" panose="020B0604020202090204" pitchFamily="34" charset="0"/>
                <a:buNone/>
                <a:defRPr sz="2670" b="0" i="0"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s-ES_tradnl" sz="1400">
                  <a:latin typeface="Arial" panose="020B0604020202090204" pitchFamily="34" charset="0"/>
                  <a:ea typeface="微软雅黑" panose="020B0503020204020204" pitchFamily="34" charset="-122"/>
                  <a:sym typeface="Arial" panose="020B0604020202090204" pitchFamily="34" charset="0"/>
                </a:rPr>
                <a:t>04</a:t>
              </a:r>
              <a:endParaRPr lang="es-ES_tradnl" sz="1400" dirty="0">
                <a:latin typeface="Arial" panose="020B0604020202090204" pitchFamily="34" charset="0"/>
                <a:ea typeface="微软雅黑" panose="020B0503020204020204" pitchFamily="34" charset="-122"/>
                <a:sym typeface="Arial" panose="020B0604020202090204" pitchFamily="34" charset="0"/>
              </a:endParaRPr>
            </a:p>
          </p:txBody>
        </p:sp>
      </p:grpSp>
      <p:sp>
        <p:nvSpPr>
          <p:cNvPr id="105" name="MH_SubTitle_1"/>
          <p:cNvSpPr txBox="1"/>
          <p:nvPr>
            <p:custDataLst>
              <p:tags r:id="rId1"/>
            </p:custDataLst>
          </p:nvPr>
        </p:nvSpPr>
        <p:spPr>
          <a:xfrm>
            <a:off x="179705" y="1627505"/>
            <a:ext cx="4556125" cy="775970"/>
          </a:xfrm>
          <a:prstGeom prst="rect">
            <a:avLst/>
          </a:prstGeom>
          <a:noFill/>
        </p:spPr>
        <p:txBody>
          <a:bodyPr wrap="square" rtlCol="0" anchor="ctr" anchorCtr="0">
            <a:noAutofit/>
          </a:bodyPr>
          <a:lstStyle/>
          <a:p>
            <a:pPr algn="l">
              <a:lnSpc>
                <a:spcPct val="170000"/>
              </a:lnSpc>
            </a:pPr>
            <a:r>
              <a:rPr sz="2000" b="1" i="1" dirty="0">
                <a:solidFill>
                  <a:srgbClr val="E77A00"/>
                </a:solidFill>
                <a:latin typeface="+mj-lt"/>
                <a:ea typeface="微软雅黑" panose="020B0503020204020204" pitchFamily="34" charset="-122"/>
                <a:cs typeface="+mj-lt"/>
              </a:rPr>
              <a:t>What is the correlation between house price and other attributes</a:t>
            </a:r>
            <a:r>
              <a:rPr lang="en-US" sz="2000" b="1" i="1" dirty="0">
                <a:solidFill>
                  <a:srgbClr val="E77A00"/>
                </a:solidFill>
                <a:latin typeface="+mj-lt"/>
                <a:ea typeface="微软雅黑" panose="020B0503020204020204" pitchFamily="34" charset="-122"/>
                <a:cs typeface="+mj-lt"/>
              </a:rPr>
              <a:t>?</a:t>
            </a:r>
            <a:endParaRPr lang="en-US" sz="2000" b="1" i="1" dirty="0">
              <a:solidFill>
                <a:srgbClr val="E77A00"/>
              </a:solidFill>
              <a:latin typeface="+mj-lt"/>
              <a:ea typeface="微软雅黑" panose="020B0503020204020204" pitchFamily="34" charset="-122"/>
              <a:cs typeface="+mj-lt"/>
            </a:endParaRPr>
          </a:p>
        </p:txBody>
      </p:sp>
      <p:sp>
        <p:nvSpPr>
          <p:cNvPr id="108" name="MH_SubTitle_1"/>
          <p:cNvSpPr txBox="1"/>
          <p:nvPr>
            <p:custDataLst>
              <p:tags r:id="rId2"/>
            </p:custDataLst>
          </p:nvPr>
        </p:nvSpPr>
        <p:spPr>
          <a:xfrm>
            <a:off x="7931150" y="1515110"/>
            <a:ext cx="4260850" cy="1450975"/>
          </a:xfrm>
          <a:prstGeom prst="rect">
            <a:avLst/>
          </a:prstGeom>
          <a:noFill/>
        </p:spPr>
        <p:txBody>
          <a:bodyPr wrap="square" rtlCol="0" anchor="ctr" anchorCtr="0">
            <a:noAutofit/>
          </a:bodyPr>
          <a:lstStyle/>
          <a:p>
            <a:pPr algn="l">
              <a:lnSpc>
                <a:spcPct val="170000"/>
              </a:lnSpc>
            </a:pPr>
            <a:r>
              <a:rPr lang="en-US" sz="2000" b="1" i="1" dirty="0">
                <a:solidFill>
                  <a:schemeClr val="tx2"/>
                </a:solidFill>
                <a:latin typeface="+mj-lt"/>
                <a:ea typeface="微软雅黑" panose="020B0503020204020204" pitchFamily="34" charset="-122"/>
                <a:cs typeface="+mj-lt"/>
              </a:rPr>
              <a:t>Which is the most significant factor to be considered in different house prices?</a:t>
            </a:r>
            <a:endParaRPr sz="2000" b="1" i="1" dirty="0">
              <a:solidFill>
                <a:schemeClr val="tx2"/>
              </a:solidFill>
              <a:latin typeface="+mj-lt"/>
              <a:ea typeface="微软雅黑" panose="020B0503020204020204" pitchFamily="34" charset="-122"/>
              <a:cs typeface="+mj-lt"/>
            </a:endParaRPr>
          </a:p>
        </p:txBody>
      </p:sp>
      <p:sp>
        <p:nvSpPr>
          <p:cNvPr id="111" name="MH_SubTitle_1"/>
          <p:cNvSpPr txBox="1"/>
          <p:nvPr>
            <p:custDataLst>
              <p:tags r:id="rId3"/>
            </p:custDataLst>
          </p:nvPr>
        </p:nvSpPr>
        <p:spPr>
          <a:xfrm>
            <a:off x="7839710" y="4471035"/>
            <a:ext cx="4119880" cy="955040"/>
          </a:xfrm>
          <a:prstGeom prst="rect">
            <a:avLst/>
          </a:prstGeom>
          <a:noFill/>
        </p:spPr>
        <p:txBody>
          <a:bodyPr wrap="square" rtlCol="0" anchor="ctr" anchorCtr="0">
            <a:noAutofit/>
          </a:bodyPr>
          <a:lstStyle/>
          <a:p>
            <a:pPr algn="l">
              <a:lnSpc>
                <a:spcPct val="170000"/>
              </a:lnSpc>
            </a:pPr>
            <a:r>
              <a:rPr sz="2000" b="1" i="1" dirty="0">
                <a:solidFill>
                  <a:srgbClr val="E77A00"/>
                </a:solidFill>
                <a:latin typeface="+mj-lt"/>
                <a:ea typeface="微软雅黑" panose="020B0503020204020204" pitchFamily="34" charset="-122"/>
                <a:cs typeface="+mj-lt"/>
                <a:sym typeface="+mn-ea"/>
              </a:rPr>
              <a:t>Do the mean values of price get affected by beds and baths?</a:t>
            </a:r>
            <a:endParaRPr sz="2000" b="1" i="1" dirty="0">
              <a:solidFill>
                <a:srgbClr val="E77A00"/>
              </a:solidFill>
              <a:latin typeface="+mj-lt"/>
              <a:ea typeface="微软雅黑" panose="020B0503020204020204" pitchFamily="34" charset="-122"/>
              <a:cs typeface="+mj-lt"/>
              <a:sym typeface="+mn-ea"/>
            </a:endParaRPr>
          </a:p>
        </p:txBody>
      </p:sp>
      <p:sp>
        <p:nvSpPr>
          <p:cNvPr id="115" name="MH_SubTitle_1"/>
          <p:cNvSpPr txBox="1"/>
          <p:nvPr>
            <p:custDataLst>
              <p:tags r:id="rId4"/>
            </p:custDataLst>
          </p:nvPr>
        </p:nvSpPr>
        <p:spPr>
          <a:xfrm>
            <a:off x="116205" y="4506510"/>
            <a:ext cx="4556125" cy="1099820"/>
          </a:xfrm>
          <a:prstGeom prst="rect">
            <a:avLst/>
          </a:prstGeom>
          <a:noFill/>
        </p:spPr>
        <p:txBody>
          <a:bodyPr wrap="square" rtlCol="0" anchor="ctr" anchorCtr="0">
            <a:noAutofit/>
          </a:bodyPr>
          <a:lstStyle/>
          <a:p>
            <a:pPr algn="l">
              <a:lnSpc>
                <a:spcPct val="170000"/>
              </a:lnSpc>
            </a:pPr>
            <a:r>
              <a:rPr lang="en-US" sz="2000" b="1" i="1" dirty="0">
                <a:solidFill>
                  <a:schemeClr val="tx2"/>
                </a:solidFill>
                <a:latin typeface="+mj-lt"/>
                <a:ea typeface="微软雅黑" panose="020B0503020204020204" pitchFamily="34" charset="-122"/>
                <a:cs typeface="+mj-lt"/>
              </a:rPr>
              <a:t>Which location contains the house with the highest and lowest prices?</a:t>
            </a:r>
            <a:endParaRPr lang="en-US" sz="2000" b="1" i="1" dirty="0">
              <a:solidFill>
                <a:schemeClr val="tx2"/>
              </a:solidFill>
              <a:latin typeface="+mj-lt"/>
              <a:ea typeface="微软雅黑" panose="020B0503020204020204" pitchFamily="34" charset="-122"/>
              <a:cs typeface="+mj-lt"/>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wheel(1)">
                                      <p:cBhvr>
                                        <p:cTn id="1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Overview:</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5" name="Picture 4" descr="Chart, histo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3692" y="1003301"/>
            <a:ext cx="7772400" cy="5481114"/>
          </a:xfrm>
          <a:prstGeom prst="rect">
            <a:avLst/>
          </a:prstGeom>
        </p:spPr>
      </p:pic>
      <p:sp>
        <p:nvSpPr>
          <p:cNvPr id="6" name="TextBox 5"/>
          <p:cNvSpPr txBox="1"/>
          <p:nvPr/>
        </p:nvSpPr>
        <p:spPr>
          <a:xfrm>
            <a:off x="8319785" y="1253447"/>
            <a:ext cx="2540000" cy="3139321"/>
          </a:xfrm>
          <a:prstGeom prst="rect">
            <a:avLst/>
          </a:prstGeom>
          <a:noFill/>
        </p:spPr>
        <p:txBody>
          <a:bodyPr wrap="square" rtlCol="0">
            <a:spAutoFit/>
          </a:bodyPr>
          <a:lstStyle/>
          <a:p>
            <a:r>
              <a:rPr lang="en-US" b="0" i="0" dirty="0">
                <a:solidFill>
                  <a:srgbClr val="333333"/>
                </a:solidFill>
                <a:effectLst/>
                <a:latin typeface="Helvetica Neue" panose="02000503000000020004" pitchFamily="2" charset="0"/>
              </a:rPr>
              <a:t>The histograms for the house size indicates that most of the house size is between 1200 to 1400. Here, we can observe from the data that there are more average size houses compared to bigger size or smaller sized houses.</a:t>
            </a:r>
            <a:endParaRPr lang="en-US" dirty="0"/>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566473" y="2003891"/>
            <a:ext cx="2411184" cy="2646878"/>
          </a:xfrm>
          <a:prstGeom prst="rect">
            <a:avLst/>
          </a:prstGeom>
          <a:noFill/>
        </p:spPr>
        <p:txBody>
          <a:bodyPr wrap="square" rtlCol="0">
            <a:spAutoFit/>
          </a:bodyPr>
          <a:lstStyle/>
          <a:p>
            <a:r>
              <a:rPr lang="en-US" altLang="zh-CN" sz="16600">
                <a:solidFill>
                  <a:srgbClr val="E77A00"/>
                </a:solidFill>
                <a:latin typeface="Impact" panose="020B0806030902050204" pitchFamily="34" charset="0"/>
                <a:cs typeface="+mn-ea"/>
                <a:sym typeface="+mn-lt"/>
              </a:rPr>
              <a:t>02</a:t>
            </a:r>
            <a:endParaRPr lang="zh-CN" altLang="en-US" sz="16600" dirty="0">
              <a:solidFill>
                <a:srgbClr val="E77A00"/>
              </a:solidFill>
              <a:latin typeface="Impact" panose="020B0806030902050204" pitchFamily="34" charset="0"/>
              <a:cs typeface="+mn-ea"/>
              <a:sym typeface="+mn-lt"/>
            </a:endParaRPr>
          </a:p>
        </p:txBody>
      </p:sp>
      <p:sp>
        <p:nvSpPr>
          <p:cNvPr id="27" name="文本框 26"/>
          <p:cNvSpPr txBox="1"/>
          <p:nvPr/>
        </p:nvSpPr>
        <p:spPr>
          <a:xfrm>
            <a:off x="4093769" y="2347844"/>
            <a:ext cx="3856431" cy="706755"/>
          </a:xfrm>
          <a:prstGeom prst="rect">
            <a:avLst/>
          </a:prstGeom>
          <a:noFill/>
        </p:spPr>
        <p:txBody>
          <a:bodyPr wrap="square" rtlCol="0">
            <a:spAutoFit/>
          </a:bodyPr>
          <a:lstStyle>
            <a:defPPr>
              <a:defRPr lang="zh-CN"/>
            </a:defPPr>
            <a:lvl1pPr>
              <a:defRPr sz="4000" b="1">
                <a:solidFill>
                  <a:srgbClr val="E77A00"/>
                </a:solidFill>
                <a:latin typeface="微软雅黑" panose="020B0503020204020204" pitchFamily="34" charset="-122"/>
                <a:ea typeface="微软雅黑" panose="020B0503020204020204" pitchFamily="34" charset="-122"/>
                <a:cs typeface="+mn-ea"/>
              </a:defRPr>
            </a:lvl1pPr>
          </a:lstStyle>
          <a:p>
            <a:r>
              <a:rPr lang="en-US" altLang="zh-CN" dirty="0">
                <a:sym typeface="+mn-lt"/>
              </a:rPr>
              <a:t>Data Analysis</a:t>
            </a:r>
            <a:endParaRPr lang="en-US" altLang="zh-CN" dirty="0">
              <a:sym typeface="+mn-lt"/>
            </a:endParaRPr>
          </a:p>
        </p:txBody>
      </p:sp>
      <p:sp>
        <p:nvSpPr>
          <p:cNvPr id="28" name="Footer Text"/>
          <p:cNvSpPr txBox="1"/>
          <p:nvPr/>
        </p:nvSpPr>
        <p:spPr>
          <a:xfrm>
            <a:off x="4204771" y="3180688"/>
            <a:ext cx="6837712" cy="969010"/>
          </a:xfrm>
          <a:prstGeom prst="rect">
            <a:avLst/>
          </a:prstGeom>
          <a:noFill/>
        </p:spPr>
        <p:txBody>
          <a:bodyPr wrap="square" lIns="0" tIns="0" rIns="0" bIns="0" rtlCol="0">
            <a:spAutoFit/>
          </a:bodyPr>
          <a:lstStyle/>
          <a:p>
            <a:pPr marL="285750" indent="-285750">
              <a:lnSpc>
                <a:spcPct val="150000"/>
              </a:lnSpc>
              <a:spcBef>
                <a:spcPts val="0"/>
              </a:spcBef>
              <a:buFont typeface="Arial" panose="020B0604020202090204" pitchFamily="34" charset="0"/>
              <a:buChar cha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Preprocessing</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spcBef>
                <a:spcPts val="0"/>
              </a:spcBef>
              <a:buFont typeface="Arial" panose="020B0604020202090204" pitchFamily="34" charset="0"/>
              <a:buChar cha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Correlation Analysis</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a:p>
            <a:pPr marL="285750" indent="-285750">
              <a:lnSpc>
                <a:spcPct val="150000"/>
              </a:lnSpc>
              <a:spcBef>
                <a:spcPts val="0"/>
              </a:spcBef>
              <a:buFont typeface="Arial" panose="020B0604020202090204" pitchFamily="34" charset="0"/>
              <a:buChar char="•"/>
            </a:pP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Tests</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cxnSp>
        <p:nvCxnSpPr>
          <p:cNvPr id="29" name="直接连接符 28"/>
          <p:cNvCxnSpPr/>
          <p:nvPr/>
        </p:nvCxnSpPr>
        <p:spPr>
          <a:xfrm>
            <a:off x="3937000" y="2373244"/>
            <a:ext cx="0" cy="180234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childTnLst>
                          </p:cTn>
                        </p:par>
                        <p:par>
                          <p:cTn id="31" fill="hold">
                            <p:stCondLst>
                              <p:cond delay="500"/>
                            </p:stCondLst>
                            <p:childTnLst>
                              <p:par>
                                <p:cTn id="32" presetID="16" presetClass="entr" presetSubtype="21"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arn(inVertical)">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9302115"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Steps in Data pre-processing</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sp>
        <p:nvSpPr>
          <p:cNvPr id="2" name="Text Box 1"/>
          <p:cNvSpPr txBox="1"/>
          <p:nvPr/>
        </p:nvSpPr>
        <p:spPr>
          <a:xfrm>
            <a:off x="862965" y="1765300"/>
            <a:ext cx="9598025" cy="3169285"/>
          </a:xfrm>
          <a:prstGeom prst="rect">
            <a:avLst/>
          </a:prstGeom>
          <a:noFill/>
        </p:spPr>
        <p:txBody>
          <a:bodyPr wrap="square" rtlCol="0" anchor="t">
            <a:spAutoFit/>
          </a:bodyPr>
          <a:lstStyle/>
          <a:p>
            <a:pPr marL="342900" indent="-342900">
              <a:buAutoNum type="arabicPeriod"/>
            </a:pPr>
            <a:r>
              <a:rPr lang="en-US" sz="2000" i="1" dirty="0"/>
              <a:t>2</a:t>
            </a:r>
            <a:r>
              <a:rPr lang="en-US" sz="2000" dirty="0"/>
              <a:t> variables are dropped: status, and </a:t>
            </a:r>
            <a:r>
              <a:rPr lang="en-US" sz="2000" dirty="0" err="1"/>
              <a:t>sold_date</a:t>
            </a:r>
            <a:r>
              <a:rPr lang="en-US" sz="2000" dirty="0"/>
              <a:t> </a:t>
            </a:r>
            <a:endParaRPr lang="en-US" sz="2000" dirty="0"/>
          </a:p>
          <a:p>
            <a:pPr marL="342900" indent="-342900">
              <a:buAutoNum type="arabicPeriod"/>
            </a:pPr>
            <a:endParaRPr lang="en-US" sz="2000" dirty="0"/>
          </a:p>
          <a:p>
            <a:pPr marL="342900" indent="-342900">
              <a:buAutoNum type="arabicPeriod"/>
            </a:pPr>
            <a:r>
              <a:rPr lang="en-US" sz="2000" dirty="0"/>
              <a:t>The total number of beds, baths and </a:t>
            </a:r>
            <a:r>
              <a:rPr lang="en-US" sz="2000" dirty="0">
                <a:sym typeface="+mn-ea"/>
              </a:rPr>
              <a:t>state</a:t>
            </a:r>
            <a:r>
              <a:rPr lang="en-US" sz="2000" dirty="0"/>
              <a:t> are converted into the categorical type by using the as. factor() function. </a:t>
            </a:r>
            <a:endParaRPr lang="en-US" sz="2000" dirty="0"/>
          </a:p>
          <a:p>
            <a:pPr marL="342900" indent="-342900">
              <a:buAutoNum type="arabicPeriod"/>
            </a:pPr>
            <a:endParaRPr lang="en-US" sz="2000" dirty="0"/>
          </a:p>
          <a:p>
            <a:pPr marL="342900" indent="-342900">
              <a:buAutoNum type="arabicPeriod"/>
            </a:pPr>
            <a:r>
              <a:rPr lang="en-US" sz="2000" dirty="0"/>
              <a:t>Checked whether any duplicate rows are present in the data frame, and these duplicate rows are removed from the data frame. </a:t>
            </a:r>
            <a:endParaRPr lang="en-US" sz="2000" dirty="0"/>
          </a:p>
          <a:p>
            <a:pPr marL="342900" indent="-342900">
              <a:buAutoNum type="arabicPeriod"/>
            </a:pPr>
            <a:endParaRPr lang="en-US" sz="2000" dirty="0"/>
          </a:p>
          <a:p>
            <a:pPr marL="342900" indent="-342900">
              <a:buAutoNum type="arabicPeriod"/>
            </a:pPr>
            <a:r>
              <a:rPr lang="en-US" sz="2000" dirty="0"/>
              <a:t>By using the outlierKD2() function, all the outliers in the data frame are removed.</a:t>
            </a:r>
            <a:endParaRPr lang="en-US" sz="2000"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直角三角形 29"/>
          <p:cNvSpPr/>
          <p:nvPr/>
        </p:nvSpPr>
        <p:spPr>
          <a:xfrm>
            <a:off x="0" y="585470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直角三角形 30"/>
          <p:cNvSpPr/>
          <p:nvPr/>
        </p:nvSpPr>
        <p:spPr>
          <a:xfrm rot="10800000">
            <a:off x="11188700" y="0"/>
            <a:ext cx="1003300" cy="1003300"/>
          </a:xfrm>
          <a:prstGeom prst="rtTriangle">
            <a:avLst/>
          </a:prstGeom>
          <a:solidFill>
            <a:srgbClr val="E77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85420" y="240665"/>
            <a:ext cx="6258560" cy="521970"/>
          </a:xfrm>
          <a:prstGeom prst="rect">
            <a:avLst/>
          </a:prstGeom>
          <a:noFill/>
        </p:spPr>
        <p:txBody>
          <a:bodyPr wrap="square" rtlCol="0">
            <a:spAutoFit/>
          </a:bodyPr>
          <a:lstStyle/>
          <a:p>
            <a:r>
              <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rPr>
              <a:t>Data Analysis- Bed vs. Price</a:t>
            </a:r>
            <a:endParaRPr lang="en-US" altLang="zh-CN" sz="2800" b="1" i="1" dirty="0">
              <a:solidFill>
                <a:srgbClr val="E77A00"/>
              </a:solidFill>
              <a:latin typeface="微软雅黑" panose="020B0503020204020204" pitchFamily="34" charset="-122"/>
              <a:ea typeface="微软雅黑" panose="020B0503020204020204" pitchFamily="34" charset="-122"/>
              <a:cs typeface="+mn-ea"/>
              <a:sym typeface="+mn-lt"/>
            </a:endParaRPr>
          </a:p>
        </p:txBody>
      </p:sp>
      <p:pic>
        <p:nvPicPr>
          <p:cNvPr id="4" name="Picture 3" descr="Chart&#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7025" y="1311275"/>
            <a:ext cx="8437880" cy="493268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1+#ppt_w/2"/>
                                          </p:val>
                                        </p:tav>
                                        <p:tav tm="100000">
                                          <p:val>
                                            <p:strVal val="#ppt_x"/>
                                          </p:val>
                                        </p:tav>
                                      </p:tavLst>
                                    </p:anim>
                                    <p:anim calcmode="lin" valueType="num">
                                      <p:cBhvr additive="base">
                                        <p:cTn id="12"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ldLvl="0" animBg="1"/>
      <p:bldP spid="31" grpId="0" bldLvl="0" animBg="1"/>
    </p:bldLst>
  </p:timing>
</p:sld>
</file>

<file path=ppt/tags/tag1.xml><?xml version="1.0" encoding="utf-8"?>
<p:tagLst xmlns:p="http://schemas.openxmlformats.org/presentationml/2006/main">
  <p:tag name="ISLIDE.DIAGRAM" val="67285d7c-3505-4f7f-9081-b4eb5a55fe33"/>
</p:tagLst>
</file>

<file path=ppt/tags/tag10.xml><?xml version="1.0" encoding="utf-8"?>
<p:tagLst xmlns:p="http://schemas.openxmlformats.org/presentationml/2006/main">
  <p:tag name="ISLIDE.DIAGRAM" val="67285d7c-3505-4f7f-9081-b4eb5a55fe33"/>
</p:tagLst>
</file>

<file path=ppt/tags/tag11.xml><?xml version="1.0" encoding="utf-8"?>
<p:tagLst xmlns:p="http://schemas.openxmlformats.org/presentationml/2006/main">
  <p:tag name="ISLIDE.DIAGRAM" val="67285d7c-3505-4f7f-9081-b4eb5a55fe33"/>
</p:tagLst>
</file>

<file path=ppt/tags/tag12.xml><?xml version="1.0" encoding="utf-8"?>
<p:tagLst xmlns:p="http://schemas.openxmlformats.org/presentationml/2006/main">
  <p:tag name="ISLIDE.DIAGRAM" val="67285d7c-3505-4f7f-9081-b4eb5a55fe33"/>
</p:tagLst>
</file>

<file path=ppt/tags/tag13.xml><?xml version="1.0" encoding="utf-8"?>
<p:tagLst xmlns:p="http://schemas.openxmlformats.org/presentationml/2006/main">
  <p:tag name="ISLIDE.DIAGRAM" val="67285d7c-3505-4f7f-9081-b4eb5a55fe33"/>
</p:tagLst>
</file>

<file path=ppt/tags/tag14.xml><?xml version="1.0" encoding="utf-8"?>
<p:tagLst xmlns:p="http://schemas.openxmlformats.org/presentationml/2006/main">
  <p:tag name="ISLIDE.DIAGRAM" val="67285d7c-3505-4f7f-9081-b4eb5a55fe33"/>
</p:tagLst>
</file>

<file path=ppt/tags/tag15.xml><?xml version="1.0" encoding="utf-8"?>
<p:tagLst xmlns:p="http://schemas.openxmlformats.org/presentationml/2006/main">
  <p:tag name="ISLIDE.DIAGRAM" val="67285d7c-3505-4f7f-9081-b4eb5a55fe33"/>
</p:tagLst>
</file>

<file path=ppt/tags/tag16.xml><?xml version="1.0" encoding="utf-8"?>
<p:tagLst xmlns:p="http://schemas.openxmlformats.org/presentationml/2006/main">
  <p:tag name="ISLIDE.DIAGRAM" val="67285d7c-3505-4f7f-9081-b4eb5a55fe33"/>
</p:tagLst>
</file>

<file path=ppt/tags/tag17.xml><?xml version="1.0" encoding="utf-8"?>
<p:tagLst xmlns:p="http://schemas.openxmlformats.org/presentationml/2006/main">
  <p:tag name="ISLIDE.DIAGRAM" val="67285d7c-3505-4f7f-9081-b4eb5a55fe33"/>
</p:tagLst>
</file>

<file path=ppt/tags/tag18.xml><?xml version="1.0" encoding="utf-8"?>
<p:tagLst xmlns:p="http://schemas.openxmlformats.org/presentationml/2006/main">
  <p:tag name="ISLIDE.DIAGRAM" val="67285d7c-3505-4f7f-9081-b4eb5a55fe33"/>
</p:tagLst>
</file>

<file path=ppt/tags/tag19.xml><?xml version="1.0" encoding="utf-8"?>
<p:tagLst xmlns:p="http://schemas.openxmlformats.org/presentationml/2006/main">
  <p:tag name="ISLIDE.DIAGRAM" val="67285d7c-3505-4f7f-9081-b4eb5a55fe33"/>
</p:tagLst>
</file>

<file path=ppt/tags/tag2.xml><?xml version="1.0" encoding="utf-8"?>
<p:tagLst xmlns:p="http://schemas.openxmlformats.org/presentationml/2006/main">
  <p:tag name="ISLIDE.DIAGRAM" val="67285d7c-3505-4f7f-9081-b4eb5a55fe33"/>
</p:tagLst>
</file>

<file path=ppt/tags/tag20.xml><?xml version="1.0" encoding="utf-8"?>
<p:tagLst xmlns:p="http://schemas.openxmlformats.org/presentationml/2006/main">
  <p:tag name="ISLIDE.DIAGRAM" val="67285d7c-3505-4f7f-9081-b4eb5a55fe33"/>
</p:tagLst>
</file>

<file path=ppt/tags/tag21.xml><?xml version="1.0" encoding="utf-8"?>
<p:tagLst xmlns:p="http://schemas.openxmlformats.org/presentationml/2006/main">
  <p:tag name="ISLIDE.DIAGRAM" val="67285d7c-3505-4f7f-9081-b4eb5a55fe33"/>
</p:tagLst>
</file>

<file path=ppt/tags/tag22.xml><?xml version="1.0" encoding="utf-8"?>
<p:tagLst xmlns:p="http://schemas.openxmlformats.org/presentationml/2006/main">
  <p:tag name="ISLIDE.DIAGRAM" val="67285d7c-3505-4f7f-9081-b4eb5a55fe33"/>
</p:tagLst>
</file>

<file path=ppt/tags/tag23.xml><?xml version="1.0" encoding="utf-8"?>
<p:tagLst xmlns:p="http://schemas.openxmlformats.org/presentationml/2006/main">
  <p:tag name="ISLIDE.DIAGRAM" val="67285d7c-3505-4f7f-9081-b4eb5a55fe33"/>
</p:tagLst>
</file>

<file path=ppt/tags/tag24.xml><?xml version="1.0" encoding="utf-8"?>
<p:tagLst xmlns:p="http://schemas.openxmlformats.org/presentationml/2006/main">
  <p:tag name="ISLIDE.DIAGRAM" val="67285d7c-3505-4f7f-9081-b4eb5a55fe33"/>
</p:tagLst>
</file>

<file path=ppt/tags/tag25.xml><?xml version="1.0" encoding="utf-8"?>
<p:tagLst xmlns:p="http://schemas.openxmlformats.org/presentationml/2006/main">
  <p:tag name="ISLIDE.DIAGRAM" val="67285d7c-3505-4f7f-9081-b4eb5a55fe33"/>
</p:tagLst>
</file>

<file path=ppt/tags/tag26.xml><?xml version="1.0" encoding="utf-8"?>
<p:tagLst xmlns:p="http://schemas.openxmlformats.org/presentationml/2006/main">
  <p:tag name="ISLIDE.DIAGRAM" val="67285d7c-3505-4f7f-9081-b4eb5a55fe33"/>
</p:tagLst>
</file>

<file path=ppt/tags/tag27.xml><?xml version="1.0" encoding="utf-8"?>
<p:tagLst xmlns:p="http://schemas.openxmlformats.org/presentationml/2006/main">
  <p:tag name="ISLIDE.DIAGRAM" val="67285d7c-3505-4f7f-9081-b4eb5a55fe33"/>
</p:tagLst>
</file>

<file path=ppt/tags/tag3.xml><?xml version="1.0" encoding="utf-8"?>
<p:tagLst xmlns:p="http://schemas.openxmlformats.org/presentationml/2006/main">
  <p:tag name="MH" val="20151107092138"/>
  <p:tag name="MH_LIBRARY" val="GRAPHIC"/>
  <p:tag name="MH_TYPE" val="SubTitle"/>
  <p:tag name="MH_ORDER" val="1"/>
</p:tagLst>
</file>

<file path=ppt/tags/tag4.xml><?xml version="1.0" encoding="utf-8"?>
<p:tagLst xmlns:p="http://schemas.openxmlformats.org/presentationml/2006/main">
  <p:tag name="MH" val="20151107092138"/>
  <p:tag name="MH_LIBRARY" val="GRAPHIC"/>
  <p:tag name="MH_TYPE" val="SubTitle"/>
  <p:tag name="MH_ORDER" val="1"/>
</p:tagLst>
</file>

<file path=ppt/tags/tag5.xml><?xml version="1.0" encoding="utf-8"?>
<p:tagLst xmlns:p="http://schemas.openxmlformats.org/presentationml/2006/main">
  <p:tag name="MH" val="20151107092138"/>
  <p:tag name="MH_LIBRARY" val="GRAPHIC"/>
  <p:tag name="MH_TYPE" val="SubTitle"/>
  <p:tag name="MH_ORDER" val="1"/>
</p:tagLst>
</file>

<file path=ppt/tags/tag6.xml><?xml version="1.0" encoding="utf-8"?>
<p:tagLst xmlns:p="http://schemas.openxmlformats.org/presentationml/2006/main">
  <p:tag name="MH" val="20151107092138"/>
  <p:tag name="MH_LIBRARY" val="GRAPHIC"/>
  <p:tag name="MH_TYPE" val="SubTitle"/>
  <p:tag name="MH_ORDER" val="1"/>
</p:tagLst>
</file>

<file path=ppt/tags/tag7.xml><?xml version="1.0" encoding="utf-8"?>
<p:tagLst xmlns:p="http://schemas.openxmlformats.org/presentationml/2006/main">
  <p:tag name="ISLIDE.DIAGRAM" val="67285d7c-3505-4f7f-9081-b4eb5a55fe33"/>
</p:tagLst>
</file>

<file path=ppt/tags/tag8.xml><?xml version="1.0" encoding="utf-8"?>
<p:tagLst xmlns:p="http://schemas.openxmlformats.org/presentationml/2006/main">
  <p:tag name="ISLIDE.DIAGRAM" val="67285d7c-3505-4f7f-9081-b4eb5a55fe33"/>
</p:tagLst>
</file>

<file path=ppt/tags/tag9.xml><?xml version="1.0" encoding="utf-8"?>
<p:tagLst xmlns:p="http://schemas.openxmlformats.org/presentationml/2006/main">
  <p:tag name="ISLIDE.DIAGRAM" val="67285d7c-3505-4f7f-9081-b4eb5a55fe33"/>
</p:tagLst>
</file>

<file path=ppt/theme/theme1.xml><?xml version="1.0" encoding="utf-8"?>
<a:theme xmlns:a="http://schemas.openxmlformats.org/drawingml/2006/main" name="www.kaka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www.kakappt.com</Template>
  <TotalTime>0</TotalTime>
  <Words>3920</Words>
  <Application>WPS Presentation</Application>
  <PresentationFormat>Widescreen</PresentationFormat>
  <Paragraphs>254</Paragraphs>
  <Slides>27</Slides>
  <Notes>27</Notes>
  <HiddenSlides>0</HiddenSlides>
  <MMClips>1</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27</vt:i4>
      </vt:variant>
    </vt:vector>
  </HeadingPairs>
  <TitlesOfParts>
    <vt:vector size="45" baseType="lpstr">
      <vt:lpstr>Arial</vt:lpstr>
      <vt:lpstr>SimSun</vt:lpstr>
      <vt:lpstr>Wingdings</vt:lpstr>
      <vt:lpstr>Arial Unicode MS</vt:lpstr>
      <vt:lpstr>Impact</vt:lpstr>
      <vt:lpstr>微软雅黑</vt:lpstr>
      <vt:lpstr>汉仪旗黑</vt:lpstr>
      <vt:lpstr>Wingdings</vt:lpstr>
      <vt:lpstr>League Gothic Regular</vt:lpstr>
      <vt:lpstr>Gill Sans</vt:lpstr>
      <vt:lpstr>FontAwesome</vt:lpstr>
      <vt:lpstr>Helvetica Neue</vt:lpstr>
      <vt:lpstr>等线</vt:lpstr>
      <vt:lpstr>苹方-简</vt:lpstr>
      <vt:lpstr>宋体-简</vt:lpstr>
      <vt:lpstr>Thonburi</vt:lpstr>
      <vt:lpstr>等线 Light</vt:lpstr>
      <vt:lpstr>www.kakappt.com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www.kakappt.com</Company>
  <LinksUpToDate>false</LinksUpToDate>
  <SharedDoc>false</SharedDoc>
  <HyperlinksChanged>false</HyperlinksChanged>
  <AppVersion>14.0000</AppVersion>
  <Manager>www.kakappt.com</Manager>
  <HyperlinkBase>www.kakappt.com</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卡卡办公模板</dc:title>
  <dc:creator>www.kakappt.com</dc:creator>
  <cp:keywords>www.kakappt.com</cp:keywords>
  <dc:description>卡卡办公</dc:description>
  <dc:subject>www.kakappt.com</dc:subject>
  <cp:category>卡卡办公PPT模板</cp:category>
  <cp:lastModifiedBy>sabrinayu</cp:lastModifiedBy>
  <cp:revision>19</cp:revision>
  <dcterms:created xsi:type="dcterms:W3CDTF">2022-10-26T20:13:23Z</dcterms:created>
  <dcterms:modified xsi:type="dcterms:W3CDTF">2022-10-26T20:13:23Z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